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978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BBAB1-40DF-48B8-B140-2BD727D8EE04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55352-897E-4565-9235-187FF3FD228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3474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55352-897E-4565-9235-187FF3FD228E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5921B8-BE5E-4C49-8C2E-D5F7671722FE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E2EE08-0933-40F5-96FD-F69C21691E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5921B8-BE5E-4C49-8C2E-D5F7671722FE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E2EE08-0933-40F5-96FD-F69C21691E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5921B8-BE5E-4C49-8C2E-D5F7671722FE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E2EE08-0933-40F5-96FD-F69C21691E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5921B8-BE5E-4C49-8C2E-D5F7671722FE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E2EE08-0933-40F5-96FD-F69C21691E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5921B8-BE5E-4C49-8C2E-D5F7671722FE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E2EE08-0933-40F5-96FD-F69C21691E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5921B8-BE5E-4C49-8C2E-D5F7671722FE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E2EE08-0933-40F5-96FD-F69C21691E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5921B8-BE5E-4C49-8C2E-D5F7671722FE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E2EE08-0933-40F5-96FD-F69C21691E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5921B8-BE5E-4C49-8C2E-D5F7671722FE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E2EE08-0933-40F5-96FD-F69C21691E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5921B8-BE5E-4C49-8C2E-D5F7671722FE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E2EE08-0933-40F5-96FD-F69C21691E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5921B8-BE5E-4C49-8C2E-D5F7671722FE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E2EE08-0933-40F5-96FD-F69C21691E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5921B8-BE5E-4C49-8C2E-D5F7671722FE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E2EE08-0933-40F5-96FD-F69C21691E0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D5921B8-BE5E-4C49-8C2E-D5F7671722FE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DE2EE08-0933-40F5-96FD-F69C21691E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alidadcasd@gmail.com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51520" y="404664"/>
            <a:ext cx="864096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/>
              <a:t>AGENDA REUNIÓN COMITÉ DE CALIDAD</a:t>
            </a:r>
          </a:p>
          <a:p>
            <a:pPr algn="ctr"/>
            <a:r>
              <a:rPr lang="es-ES_tradnl" sz="2400" b="1" dirty="0" err="1" smtClean="0"/>
              <a:t>CASD</a:t>
            </a:r>
            <a:r>
              <a:rPr lang="es-ES_tradnl" sz="2400" b="1" dirty="0" smtClean="0"/>
              <a:t>  </a:t>
            </a:r>
          </a:p>
          <a:p>
            <a:pPr algn="ctr"/>
            <a:r>
              <a:rPr lang="es-ES_tradnl" sz="2400" b="1" dirty="0" smtClean="0"/>
              <a:t>ABRIL 03 DE 2013</a:t>
            </a:r>
          </a:p>
          <a:p>
            <a:endParaRPr lang="es-ES_tradnl" b="1" dirty="0" smtClean="0"/>
          </a:p>
          <a:p>
            <a:endParaRPr lang="es-ES_tradnl" b="1" dirty="0" smtClean="0"/>
          </a:p>
          <a:p>
            <a:endParaRPr lang="es-ES_tradnl" b="1" dirty="0" smtClean="0"/>
          </a:p>
          <a:p>
            <a:endParaRPr lang="es-ES_tradnl" b="1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S_tradnl" sz="2200" b="1" dirty="0" smtClean="0"/>
              <a:t>REFLEXIÓN. Motivación: Nunca, nunca te rindas</a:t>
            </a:r>
            <a:endParaRPr lang="es-ES_tradnl" sz="2200" b="1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S_tradnl" sz="2200" b="1" dirty="0" smtClean="0"/>
              <a:t>VERIFICACIÓN DEL QUÓRUM</a:t>
            </a:r>
            <a:endParaRPr lang="es-ES" sz="2200" b="1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S_tradnl" sz="2200" b="1" dirty="0" smtClean="0"/>
              <a:t>CONFORMACIÓN DEL COMITÉ.</a:t>
            </a:r>
            <a:endParaRPr lang="es-ES" sz="2200" b="1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S_tradnl" sz="2200" b="1" dirty="0" smtClean="0"/>
              <a:t>ROLES, FUNCIONES Y REGLAMENTO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S_tradnl" sz="2200" b="1" dirty="0" smtClean="0"/>
              <a:t>CRONOGRAMA DE REUNIONES</a:t>
            </a:r>
            <a:endParaRPr lang="es-ES" sz="2200" b="1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S_tradnl" sz="2200" b="1" dirty="0" smtClean="0"/>
              <a:t>PLAN DE TRABAJO</a:t>
            </a:r>
            <a:endParaRPr lang="es-ES" sz="2200" b="1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S_tradnl" sz="2200" b="1" dirty="0" smtClean="0"/>
              <a:t>TAREAS. </a:t>
            </a:r>
            <a:r>
              <a:rPr lang="es-ES_tradnl" sz="2200" b="1" dirty="0" smtClean="0"/>
              <a:t>VARIOS</a:t>
            </a:r>
            <a:endParaRPr lang="es-ES" sz="2200" b="1" dirty="0"/>
          </a:p>
        </p:txBody>
      </p:sp>
      <p:pic>
        <p:nvPicPr>
          <p:cNvPr id="7" name="6 Imagen" descr="Imagen1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1308686" cy="1296144"/>
          </a:xfrm>
          <a:prstGeom prst="rect">
            <a:avLst/>
          </a:prstGeom>
        </p:spPr>
      </p:pic>
      <p:pic>
        <p:nvPicPr>
          <p:cNvPr id="4" name="3 Imagen" descr="LOGO DEFINITIVO DE CALID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52736"/>
            <a:ext cx="1158368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827584" y="2420888"/>
            <a:ext cx="74888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/>
              <a:t>LUIS ALONSO </a:t>
            </a:r>
            <a:r>
              <a:rPr lang="es-ES_tradnl" sz="2800" b="1" dirty="0" err="1" smtClean="0"/>
              <a:t>CADAVID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CADAVID</a:t>
            </a:r>
            <a:endParaRPr lang="es-ES" sz="2800" b="1" dirty="0" smtClean="0"/>
          </a:p>
          <a:p>
            <a:pPr algn="ctr"/>
            <a:r>
              <a:rPr lang="es-ES_tradnl" sz="2400" dirty="0" smtClean="0">
                <a:latin typeface="Arial Black" pitchFamily="34" charset="0"/>
              </a:rPr>
              <a:t>TÉCNICO DE LABORATORIO QUÍMICO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115616" y="404664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latin typeface="Britannic Bold" pitchFamily="34" charset="0"/>
              </a:rPr>
              <a:t>EVALUACIÓN, MEDICIÓN Y SEGUIMIENTO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619672" y="328612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/>
              <a:t>QUÍMICO PURO</a:t>
            </a:r>
            <a:r>
              <a:rPr lang="es-ES_tradnl" sz="2400" dirty="0" smtClean="0"/>
              <a:t>.</a:t>
            </a:r>
            <a:endParaRPr lang="es-ES" sz="2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857224" y="4143380"/>
            <a:ext cx="7597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latin typeface="Arial Black" pitchFamily="34" charset="0"/>
              </a:rPr>
              <a:t>FORTALEZAS: </a:t>
            </a:r>
            <a:r>
              <a:rPr lang="es-ES_tradnl" sz="2800" dirty="0" smtClean="0"/>
              <a:t>Hombre de bien, de sanas costumbres, equilibrado e inquieto por la innovación y la ciencia, sociable, de alto sentido de responsabilidad</a:t>
            </a:r>
          </a:p>
        </p:txBody>
      </p:sp>
      <p:pic>
        <p:nvPicPr>
          <p:cNvPr id="13" name="12 Imagen" descr="cenefa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596" y="5072074"/>
            <a:ext cx="8358246" cy="1311598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611560" y="522920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Arial Black" pitchFamily="34" charset="0"/>
              </a:rPr>
              <a:t>RESPONSABILIDAD: </a:t>
            </a:r>
            <a:r>
              <a:rPr lang="es-ES_tradnl" sz="2400" dirty="0" smtClean="0"/>
              <a:t>Promueve la identificación y diseño y aplicación de metodologías y herramientas de seguimiento y evaluación, </a:t>
            </a:r>
            <a:endParaRPr lang="es-ES" sz="2400" dirty="0">
              <a:latin typeface="Arial Black" pitchFamily="34" charset="0"/>
            </a:endParaRPr>
          </a:p>
        </p:txBody>
      </p:sp>
      <p:pic>
        <p:nvPicPr>
          <p:cNvPr id="14" name="1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052736"/>
            <a:ext cx="142858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5141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11560" y="198884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sz="2400" dirty="0" smtClean="0">
              <a:latin typeface="Arial Black" pitchFamily="34" charset="0"/>
            </a:endParaRPr>
          </a:p>
          <a:p>
            <a:pPr algn="ctr"/>
            <a:r>
              <a:rPr lang="es-ES_tradnl" sz="2400" dirty="0" smtClean="0">
                <a:latin typeface="Arial Black" pitchFamily="34" charset="0"/>
              </a:rPr>
              <a:t>INTEGRANTE CONSEJO DE PADRES</a:t>
            </a:r>
          </a:p>
          <a:p>
            <a:pPr algn="ctr"/>
            <a:r>
              <a:rPr lang="es-ES_tradnl" sz="2400" dirty="0" err="1" smtClean="0">
                <a:latin typeface="Arial Black" pitchFamily="34" charset="0"/>
              </a:rPr>
              <a:t>JOHANA</a:t>
            </a:r>
            <a:r>
              <a:rPr lang="es-ES_tradnl" sz="2400" dirty="0" smtClean="0">
                <a:latin typeface="Arial Black" pitchFamily="34" charset="0"/>
              </a:rPr>
              <a:t> ANDREA CORREA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403648" y="476672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latin typeface="Britannic Bold" pitchFamily="34" charset="0"/>
              </a:rPr>
              <a:t>REPRESENTANTE DE PADRES DE FAMILIA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899592" y="3861048"/>
            <a:ext cx="759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dirty="0" smtClean="0">
                <a:latin typeface="Arial Black" pitchFamily="34" charset="0"/>
              </a:rPr>
              <a:t>FORTALEZAS: </a:t>
            </a:r>
            <a:r>
              <a:rPr lang="es-ES_tradnl" sz="2400" b="1" dirty="0" smtClean="0">
                <a:latin typeface="Verdana" pitchFamily="34" charset="0"/>
              </a:rPr>
              <a:t>Líder Comunitaria</a:t>
            </a:r>
          </a:p>
        </p:txBody>
      </p:sp>
      <p:pic>
        <p:nvPicPr>
          <p:cNvPr id="13" name="12 Imagen" descr="cenefa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596" y="4941168"/>
            <a:ext cx="8358246" cy="1442504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395536" y="515719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RESPONSABILIDADES: Motiva a los padres de familia para que asuman el sistema de Gestión de la calidad como un proyecto de mejoramiento institucional.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78900363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11560" y="220486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latin typeface="Arial Black" pitchFamily="34" charset="0"/>
              </a:rPr>
              <a:t>MAIRA</a:t>
            </a:r>
            <a:r>
              <a:rPr lang="es-ES_tradnl" sz="2400" dirty="0" smtClean="0">
                <a:latin typeface="Arial Black" pitchFamily="34" charset="0"/>
              </a:rPr>
              <a:t> DANIELA BERMÚDEZ ORTIZ</a:t>
            </a:r>
          </a:p>
          <a:p>
            <a:pPr algn="ctr"/>
            <a:r>
              <a:rPr lang="es-ES_tradnl" sz="2400" dirty="0" smtClean="0">
                <a:latin typeface="Arial Black" pitchFamily="34" charset="0"/>
              </a:rPr>
              <a:t>ESTUDIANTE DEL GRADO </a:t>
            </a:r>
            <a:r>
              <a:rPr lang="es-ES_tradnl" sz="2400" dirty="0" err="1" smtClean="0">
                <a:latin typeface="Arial Black" pitchFamily="34" charset="0"/>
              </a:rPr>
              <a:t>iX</a:t>
            </a:r>
            <a:endParaRPr lang="es-ES_tradnl" sz="2400" dirty="0" smtClean="0">
              <a:latin typeface="Arial Black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27584" y="126876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latin typeface="Britannic Bold" pitchFamily="34" charset="0"/>
              </a:rPr>
              <a:t>REPRESENTANTE DE LOS ESTUDIANTES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043608" y="3356992"/>
            <a:ext cx="7597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3200" dirty="0" smtClean="0">
                <a:latin typeface="Britannic Bold" pitchFamily="34" charset="0"/>
              </a:rPr>
              <a:t>FORTALEZAS</a:t>
            </a:r>
            <a:r>
              <a:rPr lang="es-ES_tradnl" sz="2800" dirty="0" smtClean="0">
                <a:latin typeface="Britannic Bold" pitchFamily="34" charset="0"/>
              </a:rPr>
              <a:t>: </a:t>
            </a:r>
            <a:r>
              <a:rPr lang="es-ES_tradnl" sz="2400" b="1" dirty="0" smtClean="0">
                <a:latin typeface="Verdana" pitchFamily="34" charset="0"/>
              </a:rPr>
              <a:t>Líder Estudiantil</a:t>
            </a:r>
          </a:p>
        </p:txBody>
      </p:sp>
      <p:pic>
        <p:nvPicPr>
          <p:cNvPr id="12" name="11 Imagen" descr="cenefa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596" y="4941168"/>
            <a:ext cx="8358246" cy="144250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95536" y="508518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Arial Black" pitchFamily="34" charset="0"/>
              </a:rPr>
              <a:t>RESPONSABILIDADES: </a:t>
            </a:r>
            <a:r>
              <a:rPr lang="es-ES_tradnl" sz="2400" dirty="0" smtClean="0"/>
              <a:t>Motiva a los estudiantes para que asuman el sistema de gestión dela calidad como un proyecto de mejoramiento personal e institucional</a:t>
            </a:r>
            <a:endParaRPr lang="es-E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7420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404664"/>
            <a:ext cx="835292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latin typeface="Arial Black" pitchFamily="34" charset="0"/>
              </a:rPr>
              <a:t>REGLAMENTO</a:t>
            </a:r>
          </a:p>
          <a:p>
            <a:pPr algn="ctr"/>
            <a:endParaRPr lang="es-ES" sz="2400" dirty="0" smtClean="0"/>
          </a:p>
          <a:p>
            <a:pPr lvl="0"/>
            <a:r>
              <a:rPr lang="es-CO" b="1" dirty="0" smtClean="0">
                <a:latin typeface="Arial Black" pitchFamily="34" charset="0"/>
              </a:rPr>
              <a:t>1. </a:t>
            </a:r>
            <a:r>
              <a:rPr lang="es-CO" sz="2400" b="1" dirty="0" smtClean="0">
                <a:latin typeface="Arial Black" pitchFamily="34" charset="0"/>
              </a:rPr>
              <a:t>CONFORMACIÓN.</a:t>
            </a:r>
            <a:endParaRPr lang="es-ES" sz="2400" dirty="0" smtClean="0">
              <a:latin typeface="Arial Black" pitchFamily="34" charset="0"/>
            </a:endParaRPr>
          </a:p>
          <a:p>
            <a:r>
              <a:rPr lang="es-CO" sz="2400" dirty="0" smtClean="0">
                <a:latin typeface="Arial Black" pitchFamily="34" charset="0"/>
              </a:rPr>
              <a:t> </a:t>
            </a:r>
            <a:endParaRPr lang="es-ES" sz="2400" dirty="0" smtClean="0">
              <a:latin typeface="Arial Black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es-CO" sz="2400" dirty="0" smtClean="0"/>
              <a:t>El comité de calidad estará conformado por representantes de los diferentes estamentos de la comunidad educativa, quienes se postularán en forma voluntaria.</a:t>
            </a:r>
          </a:p>
          <a:p>
            <a:pPr lvl="0" algn="just"/>
            <a:endParaRPr lang="es-ES" sz="2000" dirty="0" smtClean="0"/>
          </a:p>
          <a:p>
            <a:pPr lvl="0" algn="just">
              <a:buFont typeface="Wingdings" pitchFamily="2" charset="2"/>
              <a:buChar char="ü"/>
            </a:pPr>
            <a:r>
              <a:rPr lang="es-CO" sz="2400" dirty="0" smtClean="0"/>
              <a:t>El número de participantes será de, máximo 10, los cuales estarán distribuidos equitativamente entre los diferentes estamentos de la comunidad educativa.</a:t>
            </a:r>
          </a:p>
          <a:p>
            <a:pPr lvl="0"/>
            <a:endParaRPr lang="es-CO" sz="2000" b="1" dirty="0" smtClean="0"/>
          </a:p>
          <a:p>
            <a:pPr lvl="0"/>
            <a:r>
              <a:rPr lang="es-CO" sz="2400" b="1" dirty="0" smtClean="0">
                <a:latin typeface="Arial Black" pitchFamily="34" charset="0"/>
              </a:rPr>
              <a:t>2. FUNCIONAMIENTO</a:t>
            </a:r>
            <a:r>
              <a:rPr lang="es-CO" sz="2400" b="1" dirty="0" smtClean="0"/>
              <a:t>.</a:t>
            </a:r>
            <a:r>
              <a:rPr lang="es-CO" sz="2400" dirty="0" smtClean="0"/>
              <a:t> </a:t>
            </a:r>
            <a:endParaRPr lang="es-ES" sz="2400" dirty="0" smtClean="0"/>
          </a:p>
          <a:p>
            <a:pPr lvl="0">
              <a:buFont typeface="Wingdings" pitchFamily="2" charset="2"/>
              <a:buChar char="ü"/>
            </a:pPr>
            <a:r>
              <a:rPr lang="es-CO" sz="2400" dirty="0" smtClean="0"/>
              <a:t>Las reuniones del comité de calidad se realizarán semanalmente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319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332657"/>
            <a:ext cx="849694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latin typeface="Arial Black" pitchFamily="34" charset="0"/>
              </a:rPr>
              <a:t>REGLAMENTO</a:t>
            </a:r>
          </a:p>
          <a:p>
            <a:pPr lvl="0"/>
            <a:r>
              <a:rPr lang="es-CO" sz="2400" b="1" dirty="0" smtClean="0">
                <a:latin typeface="Arial Black" pitchFamily="34" charset="0"/>
              </a:rPr>
              <a:t>FUNCIONAMIENTO:</a:t>
            </a:r>
            <a:r>
              <a:rPr lang="es-CO" sz="2400" dirty="0" smtClean="0"/>
              <a:t> </a:t>
            </a:r>
            <a:endParaRPr lang="es-ES" sz="2400" dirty="0" smtClean="0"/>
          </a:p>
          <a:p>
            <a:pPr lvl="0">
              <a:buFont typeface="Wingdings" pitchFamily="2" charset="2"/>
              <a:buChar char="ü"/>
            </a:pPr>
            <a:r>
              <a:rPr lang="es-CO" sz="2400" dirty="0" smtClean="0"/>
              <a:t>Durante las reuniones, evitar las interrupciones e interferencias de  personas, equipos de comunicación, ruidos, entre otros.</a:t>
            </a:r>
            <a:endParaRPr lang="es-ES" sz="2400" dirty="0" smtClean="0"/>
          </a:p>
          <a:p>
            <a:pPr lvl="0">
              <a:buFont typeface="Wingdings" pitchFamily="2" charset="2"/>
              <a:buChar char="ü"/>
            </a:pPr>
            <a:r>
              <a:rPr lang="es-CO" sz="2400" dirty="0" smtClean="0"/>
              <a:t>Respetar el uso de la palabra. </a:t>
            </a:r>
            <a:endParaRPr lang="es-ES" sz="2400" dirty="0" smtClean="0"/>
          </a:p>
          <a:p>
            <a:pPr lvl="0">
              <a:buFont typeface="Wingdings" pitchFamily="2" charset="2"/>
              <a:buChar char="ü"/>
            </a:pPr>
            <a:r>
              <a:rPr lang="es-CO" sz="2400" dirty="0" smtClean="0"/>
              <a:t>Cada miembro hará registro escrito de las actividades y compromisos.</a:t>
            </a:r>
          </a:p>
          <a:p>
            <a:pPr lvl="0">
              <a:buFont typeface="Wingdings" pitchFamily="2" charset="2"/>
              <a:buChar char="ü"/>
            </a:pPr>
            <a:r>
              <a:rPr lang="es-CO" sz="2400" dirty="0" smtClean="0"/>
              <a:t>Las planeaciones y los resultados de los trabajos deberán enviarse al correo </a:t>
            </a:r>
            <a:r>
              <a:rPr lang="es-CO" sz="2400" u="sng" dirty="0" smtClean="0">
                <a:hlinkClick r:id="rId2"/>
              </a:rPr>
              <a:t>calidadcasd@gmail.com</a:t>
            </a:r>
            <a:r>
              <a:rPr lang="es-CO" sz="2400" u="sng" dirty="0" smtClean="0"/>
              <a:t> y </a:t>
            </a:r>
            <a:r>
              <a:rPr lang="es-CO" sz="2400" u="sng" dirty="0" smtClean="0">
                <a:solidFill>
                  <a:srgbClr val="FF0000"/>
                </a:solidFill>
              </a:rPr>
              <a:t>http://proyectocalidadcasd.webnode.es</a:t>
            </a:r>
          </a:p>
          <a:p>
            <a:pPr lvl="0"/>
            <a:endParaRPr lang="es-CO" sz="2000" u="sng" dirty="0" smtClean="0"/>
          </a:p>
          <a:p>
            <a:pPr marL="457200" lvl="0" indent="-457200">
              <a:buFont typeface="+mj-lt"/>
              <a:buAutoNum type="arabicPeriod" startAt="3"/>
            </a:pPr>
            <a:r>
              <a:rPr lang="es-CO" sz="2400" b="1" dirty="0" smtClean="0">
                <a:latin typeface="Arial Black" pitchFamily="34" charset="0"/>
              </a:rPr>
              <a:t>QUÓRUM  DELIBERATORIO</a:t>
            </a:r>
            <a:r>
              <a:rPr lang="es-CO" sz="2400" dirty="0" smtClean="0"/>
              <a:t>.</a:t>
            </a:r>
            <a:endParaRPr lang="es-ES" sz="2400" dirty="0" smtClean="0"/>
          </a:p>
          <a:p>
            <a:pPr>
              <a:buFont typeface="Wingdings" pitchFamily="2" charset="2"/>
              <a:buChar char="ü"/>
            </a:pPr>
            <a:r>
              <a:rPr lang="es-CO" sz="2400" dirty="0" smtClean="0"/>
              <a:t> Internamente, el quórum se conformará con la mitad más uno de los integrantes.</a:t>
            </a:r>
          </a:p>
          <a:p>
            <a:pPr>
              <a:buFont typeface="Wingdings" pitchFamily="2" charset="2"/>
              <a:buChar char="ü"/>
            </a:pPr>
            <a:r>
              <a:rPr lang="es-CO" sz="2400" dirty="0" smtClean="0"/>
              <a:t>Las decisiones del comité de calidad se tomarán por mayoría simple</a:t>
            </a: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11004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404665"/>
            <a:ext cx="8496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latin typeface="Arial Black" pitchFamily="34" charset="0"/>
              </a:rPr>
              <a:t>REGLAMENTO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es-CO" sz="2400" b="1" dirty="0" smtClean="0"/>
              <a:t>DEBERES </a:t>
            </a:r>
            <a:endParaRPr lang="es-ES" sz="2400" dirty="0" smtClean="0"/>
          </a:p>
          <a:p>
            <a:pPr lvl="0">
              <a:buFont typeface="Wingdings" pitchFamily="2" charset="2"/>
              <a:buChar char="ü"/>
            </a:pPr>
            <a:r>
              <a:rPr lang="es-CO" sz="2400" dirty="0" smtClean="0"/>
              <a:t>Asistir, puntualmente, a todas las reuniones programadas.</a:t>
            </a:r>
            <a:endParaRPr lang="es-ES" sz="2400" dirty="0" smtClean="0"/>
          </a:p>
          <a:p>
            <a:pPr lvl="0">
              <a:buFont typeface="Wingdings" pitchFamily="2" charset="2"/>
              <a:buChar char="ü"/>
            </a:pPr>
            <a:r>
              <a:rPr lang="es-CO" sz="2400" dirty="0" smtClean="0"/>
              <a:t>En caso de inasistencia, presentar excusa justificada.</a:t>
            </a:r>
            <a:endParaRPr lang="es-ES" sz="2400" dirty="0" smtClean="0"/>
          </a:p>
          <a:p>
            <a:pPr lvl="0">
              <a:buFont typeface="Wingdings" pitchFamily="2" charset="2"/>
              <a:buChar char="ü"/>
            </a:pPr>
            <a:r>
              <a:rPr lang="es-CO" sz="2400" dirty="0" smtClean="0"/>
              <a:t>Respetar el cronograma de actividades y seguir el plan de trabajo.</a:t>
            </a:r>
            <a:endParaRPr lang="es-ES" sz="2400" dirty="0" smtClean="0"/>
          </a:p>
          <a:p>
            <a:pPr lvl="0">
              <a:buFont typeface="Wingdings" pitchFamily="2" charset="2"/>
              <a:buChar char="ü"/>
            </a:pPr>
            <a:r>
              <a:rPr lang="es-CO" sz="2400" dirty="0" smtClean="0"/>
              <a:t>Respetar las normas de control y asistencia.</a:t>
            </a:r>
            <a:endParaRPr lang="es-ES" sz="2400" dirty="0" smtClean="0"/>
          </a:p>
          <a:p>
            <a:pPr lvl="0">
              <a:buFont typeface="Wingdings" pitchFamily="2" charset="2"/>
              <a:buChar char="ü"/>
            </a:pPr>
            <a:r>
              <a:rPr lang="es-CO" sz="2400" dirty="0" smtClean="0"/>
              <a:t>Encaminar el trabajo hacia la solución de problemas y el bienestar de todos.</a:t>
            </a:r>
            <a:endParaRPr lang="es-ES" sz="2400" dirty="0" smtClean="0"/>
          </a:p>
          <a:p>
            <a:pPr lvl="0">
              <a:buFont typeface="Wingdings" pitchFamily="2" charset="2"/>
              <a:buChar char="ü"/>
            </a:pPr>
            <a:r>
              <a:rPr lang="es-CO" sz="2400" dirty="0" smtClean="0"/>
              <a:t>En caso de retirarse del comité, entregar todo el material: evidencias de trabajo, avances y seguimiento del trabajo.  Además, el estado del rol que viene desempeñando y  capacitar al nuevo integrante de la comisión.</a:t>
            </a:r>
            <a:endParaRPr lang="es-ES_tradnl" sz="2400" b="1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1772816"/>
            <a:ext cx="792088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5"/>
            </a:pPr>
            <a:r>
              <a:rPr lang="es-CO" b="1" dirty="0" smtClean="0"/>
              <a:t>EXCLUSIÓN</a:t>
            </a:r>
            <a:endParaRPr lang="es-ES" dirty="0" smtClean="0"/>
          </a:p>
          <a:p>
            <a:r>
              <a:rPr lang="es-CO" b="1" dirty="0" smtClean="0"/>
              <a:t> </a:t>
            </a:r>
            <a:endParaRPr lang="es-ES" dirty="0" smtClean="0"/>
          </a:p>
          <a:p>
            <a:pPr lvl="0" algn="just">
              <a:buFont typeface="Wingdings" pitchFamily="2" charset="2"/>
              <a:buChar char="ü"/>
            </a:pPr>
            <a:r>
              <a:rPr lang="es-CO" sz="2400" dirty="0" smtClean="0"/>
              <a:t>En caso de inasistencia a tres reuniones consecutivas, sin causa justificada, quedará excluido del comité.</a:t>
            </a:r>
            <a:endParaRPr lang="es-ES" sz="2400" dirty="0" smtClean="0"/>
          </a:p>
          <a:p>
            <a:pPr lvl="0" algn="just">
              <a:buFont typeface="Wingdings" pitchFamily="2" charset="2"/>
              <a:buChar char="ü"/>
            </a:pPr>
            <a:r>
              <a:rPr lang="es-CO" sz="2400" dirty="0" smtClean="0"/>
              <a:t>En caso de incumplimiento de las tares asignadas, en dos ocasiones consecutivas, sin causa justificada, quedará excluido del comité.</a:t>
            </a:r>
            <a:endParaRPr lang="es-ES" sz="2400" dirty="0" smtClean="0"/>
          </a:p>
          <a:p>
            <a:pPr algn="just"/>
            <a:r>
              <a:rPr lang="es-CO" sz="2400" dirty="0" smtClean="0"/>
              <a:t> </a:t>
            </a:r>
            <a:endParaRPr lang="es-ES" sz="2400" dirty="0" smtClean="0"/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899592" y="476672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latin typeface="Arial Black" pitchFamily="34" charset="0"/>
              </a:rPr>
              <a:t>REGLAMENTO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405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908720"/>
            <a:ext cx="8352928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dirty="0" smtClean="0"/>
              <a:t>-</a:t>
            </a:r>
            <a:r>
              <a:rPr lang="es-ES_tradnl" sz="2000" dirty="0" smtClean="0"/>
              <a:t>Proponer al Equipo Directivo un plan de implementación del proceso de mejoramiento.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2000" dirty="0" smtClean="0"/>
              <a:t>-Apoyar al Equipo Directivo en el desarrollo e implementación de las herramientas de calidad.</a:t>
            </a:r>
            <a:endParaRPr lang="es-ES" sz="2000" dirty="0" smtClean="0"/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2000" dirty="0" smtClean="0"/>
              <a:t>-Coordinar los programas de educación en calidad.</a:t>
            </a:r>
            <a:endParaRPr lang="es-ES" sz="2000" dirty="0" smtClean="0"/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2000" dirty="0" smtClean="0"/>
              <a:t>-Establecer y dar soporte a los equipos de trabajo de calidad, en el diseño y desarrollo de los diferentes sistemas.</a:t>
            </a:r>
            <a:endParaRPr lang="es-ES" sz="2000" dirty="0" smtClean="0"/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2000" dirty="0" smtClean="0"/>
              <a:t>-Mantener la motivación hacia el mejoramiento.</a:t>
            </a:r>
            <a:endParaRPr lang="es-ES" sz="2000" dirty="0" smtClean="0"/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2000" dirty="0" smtClean="0"/>
              <a:t>-Realizar seguimiento a la implementación del proceso de mejoramiento.</a:t>
            </a:r>
            <a:endParaRPr lang="es-ES" sz="2000" dirty="0" smtClean="0"/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2000" dirty="0" smtClean="0"/>
              <a:t>-Establecer un sistema de comunicación para transmitir el compromiso de la Dirección y los avances del proceso de mejoramiento continuo.</a:t>
            </a:r>
            <a:endParaRPr lang="es-ES" sz="2000" dirty="0" smtClean="0"/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475656" y="476672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Arial Black" pitchFamily="34" charset="0"/>
              </a:rPr>
              <a:t>FUNCIONES DEL COMITÉ DE CALIDAD</a:t>
            </a:r>
            <a:endParaRPr lang="es-E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9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n 2" descr="LOGO DEFINITIVO DE CALID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04664"/>
            <a:ext cx="936104" cy="985373"/>
          </a:xfrm>
          <a:prstGeom prst="rect">
            <a:avLst/>
          </a:prstGeom>
          <a:noFill/>
        </p:spPr>
      </p:pic>
      <p:pic>
        <p:nvPicPr>
          <p:cNvPr id="34817" name="Imagen 1" descr="Imagen1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1152128" cy="1142021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979712" y="343689"/>
            <a:ext cx="532859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INSTITUCIÓN EDUCATIVA  CASD JOSÉ MARÍA ESPINOSA PRIETO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CRONOGRAMA DE REUNIONES DEL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COMITÉ DE 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CALIDAD AÑO 2013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643316"/>
              </p:ext>
            </p:extLst>
          </p:nvPr>
        </p:nvGraphicFramePr>
        <p:xfrm>
          <a:off x="755576" y="1556792"/>
          <a:ext cx="7632848" cy="4752530"/>
        </p:xfrm>
        <a:graphic>
          <a:graphicData uri="http://schemas.openxmlformats.org/drawingml/2006/table">
            <a:tbl>
              <a:tblPr/>
              <a:tblGrid>
                <a:gridCol w="1667955"/>
                <a:gridCol w="4260883"/>
                <a:gridCol w="1704010"/>
              </a:tblGrid>
              <a:tr h="475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latin typeface="Arial"/>
                          <a:ea typeface="Calibri"/>
                          <a:cs typeface="Times New Roman"/>
                        </a:rPr>
                        <a:t>FECHA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latin typeface="Arial"/>
                          <a:ea typeface="Calibri"/>
                          <a:cs typeface="Times New Roman"/>
                        </a:rPr>
                        <a:t>TEMAS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latin typeface="Arial"/>
                          <a:ea typeface="Calibri"/>
                          <a:cs typeface="Times New Roman"/>
                        </a:rPr>
                        <a:t>LUGAR</a:t>
                      </a: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latin typeface="Arial"/>
                          <a:ea typeface="Calibri"/>
                          <a:cs typeface="Times New Roman"/>
                        </a:rPr>
                        <a:t>3 DE ABRIL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latin typeface="Arial"/>
                          <a:ea typeface="Calibri"/>
                          <a:cs typeface="Times New Roman"/>
                        </a:rPr>
                        <a:t>CONFORMACIÓN DEL COMITÉ Y PLANEACIÓN </a:t>
                      </a:r>
                      <a:r>
                        <a:rPr lang="es-ES_tradnl" sz="1100" b="1" dirty="0">
                          <a:latin typeface="Arial"/>
                          <a:ea typeface="Calibri"/>
                          <a:cs typeface="Times New Roman"/>
                        </a:rPr>
                        <a:t>ACTIVIDADES DE INICIO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latin typeface="Arial"/>
                          <a:ea typeface="Calibri"/>
                          <a:cs typeface="Times New Roman"/>
                        </a:rPr>
                        <a:t>SALA DE JUNTAS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latin typeface="Arial"/>
                          <a:ea typeface="Calibri"/>
                          <a:cs typeface="Times New Roman"/>
                        </a:rPr>
                        <a:t>10 DE ABRIL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latin typeface="Arial"/>
                          <a:ea typeface="Calibri"/>
                          <a:cs typeface="Times New Roman"/>
                        </a:rPr>
                        <a:t>24 DE ABRIL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latin typeface="Arial"/>
                          <a:ea typeface="Calibri"/>
                          <a:cs typeface="Times New Roman"/>
                        </a:rPr>
                        <a:t>8 DE MAYO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latin typeface="Arial"/>
                          <a:ea typeface="Calibri"/>
                          <a:cs typeface="Times New Roman"/>
                        </a:rPr>
                        <a:t>15 DE MAYO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latin typeface="Arial"/>
                          <a:ea typeface="Calibri"/>
                          <a:cs typeface="Times New Roman"/>
                        </a:rPr>
                        <a:t>22 DE MAYO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latin typeface="Arial"/>
                          <a:ea typeface="Calibri"/>
                          <a:cs typeface="Times New Roman"/>
                        </a:rPr>
                        <a:t>29 DE MAYO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latin typeface="Arial"/>
                          <a:ea typeface="Calibri"/>
                          <a:cs typeface="Times New Roman"/>
                        </a:rPr>
                        <a:t>5 DE JUNIO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s-ES_tradnl" sz="1100" b="1" baseline="0" dirty="0" smtClean="0">
                          <a:latin typeface="Arial"/>
                          <a:ea typeface="Calibri"/>
                          <a:cs typeface="Times New Roman"/>
                        </a:rPr>
                        <a:t> DE JUNIO</a:t>
                      </a: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9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>
                <a:solidFill>
                  <a:srgbClr val="002060"/>
                </a:solidFill>
                <a:latin typeface="Britannic Bold" pitchFamily="34" charset="0"/>
              </a:rPr>
              <a:t>INSTITUCIÓN EDUCATIVA </a:t>
            </a:r>
            <a:r>
              <a:rPr lang="es-ES_tradnl" dirty="0" smtClean="0">
                <a:solidFill>
                  <a:srgbClr val="002060"/>
                </a:solidFill>
                <a:latin typeface="Bauhaus 93" pitchFamily="82" charset="0"/>
              </a:rPr>
              <a:t/>
            </a:r>
            <a:br>
              <a:rPr lang="es-ES_tradnl" dirty="0" smtClean="0">
                <a:solidFill>
                  <a:srgbClr val="002060"/>
                </a:solidFill>
                <a:latin typeface="Bauhaus 93" pitchFamily="82" charset="0"/>
              </a:rPr>
            </a:br>
            <a:r>
              <a:rPr lang="es-ES_tradnl" sz="4000" dirty="0" smtClean="0">
                <a:solidFill>
                  <a:srgbClr val="002060"/>
                </a:solidFill>
                <a:latin typeface="Bauhaus 93" pitchFamily="82" charset="0"/>
              </a:rPr>
              <a:t>CASD JOSÉ MARÍA ESPINOSA PRIETO</a:t>
            </a:r>
            <a:endParaRPr lang="es-ES" sz="4000" dirty="0">
              <a:solidFill>
                <a:srgbClr val="002060"/>
              </a:solidFill>
              <a:latin typeface="Bauhaus 93" pitchFamily="82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771800" y="3933056"/>
            <a:ext cx="3600400" cy="2088232"/>
          </a:xfrm>
        </p:spPr>
        <p:txBody>
          <a:bodyPr>
            <a:noAutofit/>
          </a:bodyPr>
          <a:lstStyle/>
          <a:p>
            <a:pPr algn="ctr"/>
            <a:r>
              <a:rPr lang="es-ES_tradnl" sz="2800" dirty="0" smtClean="0">
                <a:solidFill>
                  <a:schemeClr val="accent1"/>
                </a:solidFill>
                <a:latin typeface="Britannic Bold" pitchFamily="34" charset="0"/>
              </a:rPr>
              <a:t>CONFORMACIÓN, ROLES Y REGLAMENTO</a:t>
            </a:r>
          </a:p>
          <a:p>
            <a:pPr algn="ctr"/>
            <a:r>
              <a:rPr lang="es-ES_tradnl" sz="2800" dirty="0" smtClean="0">
                <a:solidFill>
                  <a:schemeClr val="accent1"/>
                </a:solidFill>
                <a:latin typeface="Britannic Bold" pitchFamily="34" charset="0"/>
              </a:rPr>
              <a:t>DEL COMITÉ DE CALIDAD</a:t>
            </a:r>
            <a:endParaRPr lang="es-ES" sz="2800" dirty="0">
              <a:solidFill>
                <a:schemeClr val="accent1"/>
              </a:solidFill>
              <a:latin typeface="Britannic Bold" pitchFamily="34" charset="0"/>
            </a:endParaRPr>
          </a:p>
        </p:txBody>
      </p:sp>
      <p:pic>
        <p:nvPicPr>
          <p:cNvPr id="7" name="6 Imagen" descr="Imagen1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933056"/>
            <a:ext cx="2253848" cy="2232248"/>
          </a:xfrm>
          <a:prstGeom prst="rect">
            <a:avLst/>
          </a:prstGeom>
        </p:spPr>
      </p:pic>
      <p:pic>
        <p:nvPicPr>
          <p:cNvPr id="1026" name="Picture 2" descr="H:\Mis documentos\EDILMA 2012\CALIDAD\LOGO\LOGO DEFINITIVO DE CALIDA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933056"/>
            <a:ext cx="1818456" cy="2147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6204302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cenefa.jpg"/>
          <p:cNvPicPr>
            <a:picLocks noChangeAspect="1"/>
          </p:cNvPicPr>
          <p:nvPr/>
        </p:nvPicPr>
        <p:blipFill>
          <a:blip r:embed="rId2" cstate="print">
            <a:lum bright="19000" contrast="-21000"/>
          </a:blip>
          <a:stretch>
            <a:fillRect/>
          </a:stretch>
        </p:blipFill>
        <p:spPr>
          <a:xfrm>
            <a:off x="500034" y="5143512"/>
            <a:ext cx="8143932" cy="1357322"/>
          </a:xfrm>
          <a:prstGeom prst="rect">
            <a:avLst/>
          </a:prstGeom>
        </p:spPr>
      </p:pic>
      <p:pic>
        <p:nvPicPr>
          <p:cNvPr id="4" name="3 Imagen" descr="RECTO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7252" y="428604"/>
            <a:ext cx="1368152" cy="1774771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857224" y="142873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Arial Black" pitchFamily="34" charset="0"/>
              </a:rPr>
              <a:t>NANCY ADRIANA HERRERA LÓPEZ</a:t>
            </a:r>
          </a:p>
          <a:p>
            <a:pPr algn="ctr"/>
            <a:r>
              <a:rPr lang="es-ES_tradnl" sz="2400" dirty="0" smtClean="0">
                <a:latin typeface="Arial Black" pitchFamily="34" charset="0"/>
              </a:rPr>
              <a:t>RECTORA</a:t>
            </a:r>
            <a:endParaRPr lang="es-ES" sz="2400" dirty="0">
              <a:latin typeface="Arial Black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57356" y="64291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latin typeface="Britannic Bold" pitchFamily="34" charset="0"/>
              </a:rPr>
              <a:t>DIRECTORA DE CALIDAD</a:t>
            </a:r>
            <a:endParaRPr lang="es-ES" sz="2800" dirty="0">
              <a:latin typeface="Britannic Bold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528" y="4797152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Arial Black" pitchFamily="34" charset="0"/>
              </a:rPr>
              <a:t>RESPONSABILIDADES: </a:t>
            </a:r>
            <a:r>
              <a:rPr lang="es-ES_tradnl" sz="2400" dirty="0" smtClean="0">
                <a:latin typeface="Verdana" pitchFamily="34" charset="0"/>
              </a:rPr>
              <a:t> </a:t>
            </a: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s-ES_tradnl" sz="2200" b="1" dirty="0" smtClean="0">
                <a:latin typeface="Verdana" pitchFamily="34" charset="0"/>
              </a:rPr>
              <a:t>Responsable del proceso de calidad en la gestión</a:t>
            </a: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s-ES_tradnl" sz="2200" b="1" dirty="0" smtClean="0">
                <a:latin typeface="Verdana" pitchFamily="34" charset="0"/>
              </a:rPr>
              <a:t>Motivar la Comunidad Educativa</a:t>
            </a: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s-ES_tradnl" sz="2200" b="1" dirty="0" smtClean="0">
                <a:latin typeface="Verdana" pitchFamily="34" charset="0"/>
              </a:rPr>
              <a:t>Viabilizar la legitimación de las decisiones del Comité</a:t>
            </a:r>
            <a:endParaRPr lang="es-ES" sz="2200" b="1" dirty="0">
              <a:latin typeface="Verdan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23528" y="2204864"/>
            <a:ext cx="8496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200" b="1" dirty="0" smtClean="0">
                <a:latin typeface="Verdana" pitchFamily="34" charset="0"/>
              </a:rPr>
              <a:t>Licenciada en Biología y Química, Especialista en Gerencia Educativa con énfasis en Gestión de proyectos, Especialista en Educación personalizada</a:t>
            </a:r>
            <a:endParaRPr lang="es-ES" sz="2200" b="1" dirty="0">
              <a:latin typeface="Verdan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95536" y="3645024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200" dirty="0" smtClean="0">
                <a:latin typeface="Arial Black" pitchFamily="34" charset="0"/>
              </a:rPr>
              <a:t>FORTALEZAS:</a:t>
            </a:r>
            <a:r>
              <a:rPr lang="es-ES_tradnl" sz="2200" dirty="0" smtClean="0">
                <a:latin typeface="Britannic Bold" pitchFamily="34" charset="0"/>
              </a:rPr>
              <a:t> </a:t>
            </a:r>
            <a:r>
              <a:rPr lang="es-ES_tradnl" sz="2200" b="1" dirty="0" smtClean="0">
                <a:latin typeface="Verdana" pitchFamily="34" charset="0"/>
              </a:rPr>
              <a:t>Liderazgo Pedagógico,. Humanismo, Decisión de cambio y mejoramiento continuo</a:t>
            </a:r>
            <a:endParaRPr lang="es-ES" sz="22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98379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cenefa.jpg"/>
          <p:cNvPicPr>
            <a:picLocks noChangeAspect="1"/>
          </p:cNvPicPr>
          <p:nvPr/>
        </p:nvPicPr>
        <p:blipFill>
          <a:blip r:embed="rId2" cstate="print">
            <a:lum bright="18000" contrast="-17000"/>
          </a:blip>
          <a:stretch>
            <a:fillRect/>
          </a:stretch>
        </p:blipFill>
        <p:spPr>
          <a:xfrm>
            <a:off x="500034" y="5072074"/>
            <a:ext cx="8143932" cy="1311598"/>
          </a:xfrm>
          <a:prstGeom prst="rect">
            <a:avLst/>
          </a:prstGeom>
        </p:spPr>
      </p:pic>
      <p:pic>
        <p:nvPicPr>
          <p:cNvPr id="12" name="11 Imagen" descr="Edilma (7).jpg"/>
          <p:cNvPicPr>
            <a:picLocks noChangeAspect="1"/>
          </p:cNvPicPr>
          <p:nvPr/>
        </p:nvPicPr>
        <p:blipFill>
          <a:blip r:embed="rId3" cstate="print"/>
          <a:srcRect l="9657" t="13682" r="11157" b="25662"/>
          <a:stretch>
            <a:fillRect/>
          </a:stretch>
        </p:blipFill>
        <p:spPr>
          <a:xfrm>
            <a:off x="7072330" y="500042"/>
            <a:ext cx="1630390" cy="187220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714348" y="128586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Arial Black" pitchFamily="34" charset="0"/>
              </a:rPr>
              <a:t>EDILMA BRAVO BELTRÁN </a:t>
            </a:r>
          </a:p>
          <a:p>
            <a:pPr algn="ctr"/>
            <a:r>
              <a:rPr lang="es-ES_tradnl" sz="2400" dirty="0" smtClean="0">
                <a:latin typeface="Arial Black" pitchFamily="34" charset="0"/>
              </a:rPr>
              <a:t>PROFESORA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785918" y="571480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latin typeface="Britannic Bold" pitchFamily="34" charset="0"/>
              </a:rPr>
              <a:t>COORDINADORA DE CALIDAD</a:t>
            </a:r>
            <a:endParaRPr lang="es-ES" sz="2800" dirty="0">
              <a:latin typeface="Britannic Bold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28596" y="2204864"/>
            <a:ext cx="6643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b="1" dirty="0" smtClean="0">
                <a:latin typeface="Verdana" pitchFamily="34" charset="0"/>
              </a:rPr>
              <a:t>Licenciada en Ciencias de la Comunicación Social, Licenciada en Español y Literatura, Especialista en Gerencia de Instituciones Educativas</a:t>
            </a:r>
            <a:endParaRPr lang="es-ES" sz="2400" b="1" dirty="0">
              <a:latin typeface="Verdan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00034" y="3717032"/>
            <a:ext cx="82153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dirty="0" smtClean="0">
                <a:latin typeface="Arial Black" pitchFamily="34" charset="0"/>
              </a:rPr>
              <a:t>FORTALEZAS:</a:t>
            </a:r>
            <a:r>
              <a:rPr lang="es-ES_tradnl" sz="2800" dirty="0" smtClean="0">
                <a:latin typeface="Britannic Bold" pitchFamily="34" charset="0"/>
              </a:rPr>
              <a:t> </a:t>
            </a:r>
            <a:r>
              <a:rPr lang="es-ES_tradnl" sz="2400" b="1" dirty="0" smtClean="0">
                <a:latin typeface="Verdana" pitchFamily="34" charset="0"/>
              </a:rPr>
              <a:t>Liderazgo, alto grado de compromiso, sentido de pertenencia</a:t>
            </a:r>
            <a:endParaRPr lang="es-ES" sz="2400" b="1" dirty="0">
              <a:latin typeface="Verdana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23528" y="4857760"/>
            <a:ext cx="8820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Arial Black" pitchFamily="34" charset="0"/>
              </a:rPr>
              <a:t>RESPONSABILIDADES: </a:t>
            </a:r>
            <a:r>
              <a:rPr lang="es-ES_tradnl" sz="2400" dirty="0" smtClean="0">
                <a:latin typeface="Verdana" pitchFamily="34" charset="0"/>
              </a:rPr>
              <a:t> </a:t>
            </a: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s-ES_tradnl" sz="2400" b="1" dirty="0" smtClean="0">
                <a:latin typeface="Verdana" pitchFamily="34" charset="0"/>
              </a:rPr>
              <a:t>Liderar el proceso de calidad en la gestión</a:t>
            </a: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s-ES_tradnl" sz="2400" b="1" dirty="0" smtClean="0">
                <a:latin typeface="Verdana" pitchFamily="34" charset="0"/>
              </a:rPr>
              <a:t>Liderar la implementación de actividades</a:t>
            </a: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s-ES_tradnl" sz="2400" b="1" dirty="0" smtClean="0">
                <a:latin typeface="Verdana" pitchFamily="34" charset="0"/>
              </a:rPr>
              <a:t>Capacidad para poner en marcha las actividades</a:t>
            </a:r>
            <a:endParaRPr lang="es-ES" sz="24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93648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cenefa.jpg"/>
          <p:cNvPicPr>
            <a:picLocks noChangeAspect="1"/>
          </p:cNvPicPr>
          <p:nvPr/>
        </p:nvPicPr>
        <p:blipFill>
          <a:blip r:embed="rId2" cstate="print">
            <a:lum bright="7000" contrast="7000"/>
          </a:blip>
          <a:stretch>
            <a:fillRect/>
          </a:stretch>
        </p:blipFill>
        <p:spPr>
          <a:xfrm>
            <a:off x="428596" y="5072074"/>
            <a:ext cx="8358246" cy="131159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95536" y="1628800"/>
            <a:ext cx="7020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latin typeface="Arial Black" pitchFamily="34" charset="0"/>
              </a:rPr>
              <a:t>LUIS GONZAGA GIL MONTES</a:t>
            </a:r>
          </a:p>
          <a:p>
            <a:pPr algn="ctr"/>
            <a:r>
              <a:rPr lang="es-ES_tradnl" sz="2800" dirty="0" smtClean="0">
                <a:latin typeface="Arial Black" pitchFamily="34" charset="0"/>
              </a:rPr>
              <a:t>PROFESOR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547664" y="54868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latin typeface="Britannic Bold" pitchFamily="34" charset="0"/>
              </a:rPr>
              <a:t>COORDINADOR DE COMUNICACIONES</a:t>
            </a:r>
            <a:endParaRPr lang="es-ES" sz="2800" dirty="0">
              <a:latin typeface="Britannic Bold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23528" y="2780928"/>
            <a:ext cx="83913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 dirty="0" smtClean="0">
                <a:latin typeface="Verdana" pitchFamily="34" charset="0"/>
              </a:rPr>
              <a:t>Licenciado en Educación, Especialista en Planeamiento Educativo y Administración informática</a:t>
            </a:r>
            <a:endParaRPr lang="es-ES" sz="2200" b="1" dirty="0">
              <a:latin typeface="Verdan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39552" y="393305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Arial Black" pitchFamily="34" charset="0"/>
              </a:rPr>
              <a:t>FORTALEZAS: </a:t>
            </a:r>
            <a:r>
              <a:rPr lang="es-ES_tradnl" sz="2200" b="1" dirty="0" smtClean="0">
                <a:latin typeface="Verdana" pitchFamily="34" charset="0"/>
              </a:rPr>
              <a:t>Disposición para el aprendizaje</a:t>
            </a:r>
            <a:endParaRPr lang="es-ES" sz="2200" b="1" dirty="0">
              <a:latin typeface="Verdan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7158" y="4429132"/>
            <a:ext cx="8211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dirty="0" smtClean="0">
                <a:latin typeface="Arial Black" pitchFamily="34" charset="0"/>
              </a:rPr>
              <a:t>RESPONSABILIDADES: </a:t>
            </a:r>
            <a:r>
              <a:rPr lang="es-ES_tradnl" sz="2400" dirty="0" smtClean="0">
                <a:latin typeface="Verdana" pitchFamily="34" charset="0"/>
              </a:rPr>
              <a:t> </a:t>
            </a:r>
          </a:p>
          <a:p>
            <a:pPr algn="just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s-ES_tradnl" sz="2200" b="1" dirty="0" smtClean="0">
                <a:latin typeface="Verdana" pitchFamily="34" charset="0"/>
              </a:rPr>
              <a:t>Planear y hacer seguimiento a estrategias comunicativas de impacto.</a:t>
            </a:r>
          </a:p>
          <a:p>
            <a:pPr algn="just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s-ES_tradnl" sz="2200" b="1" dirty="0" smtClean="0">
                <a:latin typeface="Verdana" pitchFamily="34" charset="0"/>
              </a:rPr>
              <a:t>Mantener informada la comunidad sobre avances</a:t>
            </a:r>
          </a:p>
          <a:p>
            <a:pPr algn="just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s-ES_tradnl" sz="2200" b="1" dirty="0" smtClean="0">
                <a:latin typeface="Verdana" pitchFamily="34" charset="0"/>
              </a:rPr>
              <a:t>Conocer avances y requerimientos de la gestión</a:t>
            </a:r>
            <a:endParaRPr lang="es-ES" sz="2200" b="1" dirty="0">
              <a:latin typeface="Verdana" pitchFamily="34" charset="0"/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124744"/>
            <a:ext cx="1447046" cy="166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603293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cenefa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596" y="5229200"/>
            <a:ext cx="8358246" cy="115447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331640" y="1196752"/>
            <a:ext cx="65527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latin typeface="Arial Black" pitchFamily="34" charset="0"/>
              </a:rPr>
              <a:t>JAIME GARCÍA JIMÉNEZ</a:t>
            </a:r>
          </a:p>
          <a:p>
            <a:pPr algn="ctr"/>
            <a:r>
              <a:rPr lang="es-ES_tradnl" sz="2400" dirty="0" smtClean="0">
                <a:latin typeface="Arial Black" pitchFamily="34" charset="0"/>
              </a:rPr>
              <a:t>PROFESOR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142976" y="428604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latin typeface="Britannic Bold" pitchFamily="34" charset="0"/>
              </a:rPr>
              <a:t>SISTEMATIZACIÓN Y DOCUMENTACIÓN</a:t>
            </a:r>
            <a:endParaRPr lang="es-ES" sz="3200" dirty="0">
              <a:latin typeface="Britannic Bold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85720" y="2571744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b="1" dirty="0" smtClean="0">
                <a:latin typeface="Verdana" pitchFamily="34" charset="0"/>
              </a:rPr>
              <a:t>Químico de la Universidad de Antioquia, Especialista en innovaciones pedagógicas y curriculares, Diplomado en Proyecto Ambiental Escolar, Coordinador Académico€ 4 años, Experiencia en ofimática</a:t>
            </a:r>
            <a:endParaRPr lang="es-ES" sz="2400" b="1" dirty="0">
              <a:latin typeface="Verdan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95536" y="4509120"/>
            <a:ext cx="81369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dirty="0" smtClean="0">
                <a:latin typeface="Arial Black" pitchFamily="34" charset="0"/>
              </a:rPr>
              <a:t>FORTALEZAS: </a:t>
            </a:r>
            <a:r>
              <a:rPr lang="es-ES_tradnl" sz="2400" b="1" dirty="0" smtClean="0"/>
              <a:t>Organización, responsabilidad y compromiso</a:t>
            </a:r>
            <a:r>
              <a:rPr lang="es-ES_tradnl" sz="2400" b="1" dirty="0" smtClean="0">
                <a:latin typeface="Arial Black" pitchFamily="34" charset="0"/>
              </a:rPr>
              <a:t> </a:t>
            </a:r>
            <a:r>
              <a:rPr lang="es-ES_tradnl" sz="2800" b="1" dirty="0" smtClean="0">
                <a:latin typeface="Arial Black" pitchFamily="34" charset="0"/>
              </a:rPr>
              <a:t> </a:t>
            </a:r>
          </a:p>
        </p:txBody>
      </p:sp>
      <p:pic>
        <p:nvPicPr>
          <p:cNvPr id="9" name="8 Imagen" descr="jaime garcia jimene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928670"/>
            <a:ext cx="1198564" cy="1574233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467544" y="537321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latin typeface="Arial Black" pitchFamily="34" charset="0"/>
              </a:rPr>
              <a:t>RESPONSABILIDADES:</a:t>
            </a:r>
            <a:r>
              <a:rPr lang="es-ES_tradnl" b="1" dirty="0" smtClean="0"/>
              <a:t> Genera estrategias que posibilitan el recaudo, clasificación y disponibilidad en la información.</a:t>
            </a:r>
            <a:endParaRPr lang="es-ES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13008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cenefa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544" y="4869160"/>
            <a:ext cx="8286238" cy="158417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331640" y="1844824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sz="2400" dirty="0" smtClean="0">
              <a:latin typeface="Arial Black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0" y="2996952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b="1" dirty="0">
              <a:latin typeface="Verdan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55576" y="1772816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Arial Black" pitchFamily="34" charset="0"/>
              </a:rPr>
              <a:t>PROFESORA  DE PRIMARIA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611560" y="692696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latin typeface="Britannic Bold" pitchFamily="34" charset="0"/>
              </a:rPr>
              <a:t>CONCEPTUALIZACIÓN</a:t>
            </a:r>
          </a:p>
          <a:p>
            <a:pPr algn="ctr"/>
            <a:r>
              <a:rPr lang="es-ES_tradnl" sz="3200" dirty="0" err="1" smtClean="0">
                <a:latin typeface="Britannic Bold" pitchFamily="34" charset="0"/>
              </a:rPr>
              <a:t>LIA</a:t>
            </a:r>
            <a:r>
              <a:rPr lang="es-ES_tradnl" sz="3200" dirty="0" smtClean="0">
                <a:latin typeface="Britannic Bold" pitchFamily="34" charset="0"/>
              </a:rPr>
              <a:t> </a:t>
            </a:r>
            <a:r>
              <a:rPr lang="es-ES_tradnl" sz="3200" dirty="0" err="1" smtClean="0">
                <a:latin typeface="Britannic Bold" pitchFamily="34" charset="0"/>
              </a:rPr>
              <a:t>FARLEY</a:t>
            </a:r>
            <a:r>
              <a:rPr lang="es-ES_tradnl" sz="3200" dirty="0" smtClean="0">
                <a:latin typeface="Britannic Bold" pitchFamily="34" charset="0"/>
              </a:rPr>
              <a:t> MEDINA GARCÍA</a:t>
            </a:r>
            <a:endParaRPr lang="es-ES" sz="3200" dirty="0">
              <a:latin typeface="Britannic Bold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67544" y="2276872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Licenciada en Pedagogía Reeducativa – Universidad Luis Amigó. Diplomada en Literatura y Didáctica de la Lengua – Universidad de Antioquia. Especialista en Pedagogía de la Recreación Ecológica –  Universidad los Libertadores</a:t>
            </a:r>
            <a:endParaRPr lang="es-ES" sz="24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755576" y="4077072"/>
            <a:ext cx="7597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latin typeface="Britannic Bold" pitchFamily="34" charset="0"/>
              </a:rPr>
              <a:t>FORTALEZAS</a:t>
            </a:r>
            <a:r>
              <a:rPr lang="es-ES_tradnl" sz="2800" dirty="0" smtClean="0">
                <a:latin typeface="Britannic Bold" pitchFamily="34" charset="0"/>
              </a:rPr>
              <a:t>:</a:t>
            </a:r>
          </a:p>
          <a:p>
            <a:pPr algn="ctr"/>
            <a:r>
              <a:rPr lang="es-ES_tradnl" sz="2400" b="1" dirty="0" smtClean="0">
                <a:latin typeface="Verdana" pitchFamily="34" charset="0"/>
              </a:rPr>
              <a:t>Dinamismo, creatividad y responsabilidad</a:t>
            </a:r>
          </a:p>
        </p:txBody>
      </p:sp>
      <p:pic>
        <p:nvPicPr>
          <p:cNvPr id="19" name="18 Imagen" descr="C:\Users\Andréi\Desktop\254022_1602332678842_1851853744_974034_6829261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76672"/>
            <a:ext cx="14401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>
            <a:off x="323528" y="5042118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latin typeface="Arial Black" pitchFamily="34" charset="0"/>
              </a:rPr>
              <a:t>RESPONSABILIDADES: </a:t>
            </a:r>
            <a:r>
              <a:rPr lang="es-ES_tradnl" sz="2800" dirty="0" smtClean="0"/>
              <a:t>Promueve la construcción participativa </a:t>
            </a:r>
            <a:r>
              <a:rPr lang="es-ES_tradnl" sz="2800" smtClean="0"/>
              <a:t>y pertinente </a:t>
            </a:r>
            <a:r>
              <a:rPr lang="es-ES_tradnl" sz="2800" dirty="0" smtClean="0"/>
              <a:t>de los conceptos en el sistema de gestión de calidad</a:t>
            </a:r>
            <a:r>
              <a:rPr lang="es-ES_tradnl" sz="2800" dirty="0" smtClean="0">
                <a:latin typeface="Arial Black" pitchFamily="34" charset="0"/>
              </a:rPr>
              <a:t> </a:t>
            </a:r>
            <a:endParaRPr lang="es-E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36292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cenefa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544" y="4869160"/>
            <a:ext cx="8286238" cy="158417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331640" y="1844824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sz="2400" dirty="0" smtClean="0">
              <a:latin typeface="Arial Black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27584" y="47667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latin typeface="Britannic Bold" pitchFamily="34" charset="0"/>
              </a:rPr>
              <a:t>AMBIENTE ESCOLAR</a:t>
            </a:r>
            <a:endParaRPr lang="es-ES" sz="3200" dirty="0">
              <a:latin typeface="Britannic Bold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0" y="2996952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b="1" dirty="0">
              <a:latin typeface="Verdan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99592" y="3861048"/>
            <a:ext cx="759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dirty="0" smtClean="0">
                <a:latin typeface="Arial Black" pitchFamily="34" charset="0"/>
              </a:rPr>
              <a:t>FORTALEZAS: </a:t>
            </a:r>
            <a:r>
              <a:rPr lang="es-ES_tradnl" sz="2400" b="1" dirty="0" smtClean="0">
                <a:latin typeface="Verdana" pitchFamily="34" charset="0"/>
              </a:rPr>
              <a:t>Dinamismo, creatividad y alegría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55576" y="4797152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Arial Black" pitchFamily="34" charset="0"/>
              </a:rPr>
              <a:t>RESPONSABILIDADES: </a:t>
            </a:r>
            <a:r>
              <a:rPr lang="es-ES_tradnl" sz="2400" dirty="0" smtClean="0"/>
              <a:t>Planear y desarrollar actividades de motivación e integración. Apoyar la planeación y desarrollo del proyecto de mejoramiento ambiental</a:t>
            </a:r>
            <a:endParaRPr lang="es-ES" sz="2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971600" y="1556793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Arial Black" pitchFamily="34" charset="0"/>
              </a:rPr>
              <a:t>       LUIS ÁNGEL HINCAPIÉ BETANCUR</a:t>
            </a:r>
          </a:p>
          <a:p>
            <a:pPr algn="ctr"/>
            <a:r>
              <a:rPr lang="es-ES_tradnl" sz="2400" dirty="0" smtClean="0">
                <a:latin typeface="Arial Black" pitchFamily="34" charset="0"/>
              </a:rPr>
              <a:t>LICENCIADO EN MATEMÁTICAS Y FÍSICA</a:t>
            </a:r>
            <a:endParaRPr lang="es-ES_tradnl" sz="2400" dirty="0">
              <a:latin typeface="Arial Black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203848" y="25649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latin typeface="Arial Black" pitchFamily="34" charset="0"/>
              </a:rPr>
              <a:t>DOCENTE</a:t>
            </a:r>
            <a:endParaRPr lang="es-ES_tradnl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035037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cenefa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869160"/>
            <a:ext cx="8358246" cy="158417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11560" y="1844824"/>
            <a:ext cx="7920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latin typeface="Arial Black" pitchFamily="34" charset="0"/>
              </a:rPr>
              <a:t>TERESA DE JESÚS PUERTA CARDONA</a:t>
            </a:r>
          </a:p>
          <a:p>
            <a:pPr algn="ctr"/>
            <a:r>
              <a:rPr lang="es-ES_tradnl" sz="2400" dirty="0" smtClean="0">
                <a:latin typeface="Arial Black" pitchFamily="34" charset="0"/>
              </a:rPr>
              <a:t>PROFESORA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27584" y="47667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latin typeface="Britannic Bold" pitchFamily="34" charset="0"/>
              </a:rPr>
              <a:t>SECRETARIA</a:t>
            </a:r>
            <a:endParaRPr lang="es-ES" sz="3200" dirty="0">
              <a:latin typeface="Britannic Bold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0" y="2996952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latin typeface="Verdana" pitchFamily="34" charset="0"/>
              </a:rPr>
              <a:t>Licenciada en Biología y Química, Ingeniera Sanitaria, Especialista en Medio Ambiente</a:t>
            </a:r>
            <a:endParaRPr lang="es-ES" sz="2400" b="1" dirty="0">
              <a:latin typeface="Verdan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99592" y="3861048"/>
            <a:ext cx="7597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dirty="0" smtClean="0">
                <a:latin typeface="Arial Black" pitchFamily="34" charset="0"/>
              </a:rPr>
              <a:t>FORTALEZAS: </a:t>
            </a:r>
            <a:r>
              <a:rPr lang="es-ES_tradnl" sz="2400" b="1" dirty="0" err="1" smtClean="0">
                <a:latin typeface="Verdana" pitchFamily="34" charset="0"/>
              </a:rPr>
              <a:t>Dissponsabilidad</a:t>
            </a:r>
            <a:r>
              <a:rPr lang="es-ES_tradnl" sz="2400" b="1" dirty="0" smtClean="0">
                <a:latin typeface="Verdana" pitchFamily="34" charset="0"/>
              </a:rPr>
              <a:t> al cambio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55576" y="4797152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Arial Black" pitchFamily="34" charset="0"/>
              </a:rPr>
              <a:t>RESPONSABILIDADES: </a:t>
            </a:r>
            <a:r>
              <a:rPr lang="es-ES_tradnl" sz="2400" dirty="0" smtClean="0"/>
              <a:t>elaboración de  actas </a:t>
            </a:r>
            <a:r>
              <a:rPr lang="es-ES_tradnl" sz="2400" smtClean="0"/>
              <a:t>y correspondencia.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153743586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470</TotalTime>
  <Words>745</Words>
  <Application>Microsoft Office PowerPoint</Application>
  <PresentationFormat>Presentación en pantalla (4:3)</PresentationFormat>
  <Paragraphs>146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Aspecto</vt:lpstr>
      <vt:lpstr>Presentación de PowerPoint</vt:lpstr>
      <vt:lpstr>INSTITUCIÓN EDUCATIVA  CASD JOSÉ MARÍA ESPINOSA PRIETO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Familiar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INSTITUCIÓN EDUCATIVA  CASD JOSÉ MARÍA ESPINOSA PRIETO</dc:title>
  <dc:creator>LUISALBERTO</dc:creator>
  <cp:lastModifiedBy>LURACAM</cp:lastModifiedBy>
  <cp:revision>54</cp:revision>
  <dcterms:created xsi:type="dcterms:W3CDTF">2011-03-11T15:06:24Z</dcterms:created>
  <dcterms:modified xsi:type="dcterms:W3CDTF">2013-04-03T02:02:36Z</dcterms:modified>
</cp:coreProperties>
</file>