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7" r:id="rId2"/>
    <p:sldId id="309" r:id="rId3"/>
    <p:sldId id="259" r:id="rId4"/>
    <p:sldId id="293" r:id="rId5"/>
    <p:sldId id="332" r:id="rId6"/>
    <p:sldId id="338" r:id="rId7"/>
    <p:sldId id="339" r:id="rId8"/>
    <p:sldId id="337" r:id="rId9"/>
    <p:sldId id="308" r:id="rId10"/>
    <p:sldId id="311" r:id="rId11"/>
    <p:sldId id="344" r:id="rId12"/>
    <p:sldId id="352" r:id="rId13"/>
    <p:sldId id="346" r:id="rId14"/>
    <p:sldId id="347" r:id="rId15"/>
    <p:sldId id="386" r:id="rId16"/>
    <p:sldId id="387" r:id="rId17"/>
    <p:sldId id="388" r:id="rId18"/>
    <p:sldId id="348" r:id="rId19"/>
    <p:sldId id="389" r:id="rId20"/>
    <p:sldId id="390" r:id="rId21"/>
    <p:sldId id="391" r:id="rId22"/>
    <p:sldId id="392" r:id="rId23"/>
    <p:sldId id="393" r:id="rId24"/>
    <p:sldId id="394" r:id="rId25"/>
    <p:sldId id="366" r:id="rId26"/>
    <p:sldId id="349" r:id="rId27"/>
    <p:sldId id="350" r:id="rId28"/>
    <p:sldId id="368" r:id="rId29"/>
    <p:sldId id="385" r:id="rId30"/>
    <p:sldId id="395" r:id="rId31"/>
    <p:sldId id="396" r:id="rId32"/>
    <p:sldId id="353" r:id="rId33"/>
    <p:sldId id="351" r:id="rId34"/>
    <p:sldId id="333" r:id="rId35"/>
    <p:sldId id="343" r:id="rId36"/>
    <p:sldId id="291" r:id="rId37"/>
    <p:sldId id="312" r:id="rId38"/>
    <p:sldId id="365" r:id="rId39"/>
    <p:sldId id="354" r:id="rId40"/>
    <p:sldId id="355" r:id="rId41"/>
    <p:sldId id="356" r:id="rId42"/>
    <p:sldId id="357" r:id="rId43"/>
    <p:sldId id="358" r:id="rId44"/>
    <p:sldId id="359" r:id="rId45"/>
    <p:sldId id="360" r:id="rId46"/>
    <p:sldId id="361" r:id="rId47"/>
    <p:sldId id="362" r:id="rId48"/>
    <p:sldId id="363" r:id="rId49"/>
    <p:sldId id="364" r:id="rId50"/>
  </p:sldIdLst>
  <p:sldSz cx="10058400" cy="7772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Bradley Hand ITC" pitchFamily="66" charset="0"/>
        <a:ea typeface="ＭＳ Ｐゴシック" charset="-128"/>
        <a:cs typeface="+mn-cs"/>
      </a:defRPr>
    </a:lvl1pPr>
    <a:lvl2pPr marL="450850" indent="5715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Bradley Hand ITC" pitchFamily="66" charset="0"/>
        <a:ea typeface="ＭＳ Ｐゴシック" charset="-128"/>
        <a:cs typeface="+mn-cs"/>
      </a:defRPr>
    </a:lvl2pPr>
    <a:lvl3pPr marL="901700" indent="115888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Bradley Hand ITC" pitchFamily="66" charset="0"/>
        <a:ea typeface="ＭＳ Ｐゴシック" charset="-128"/>
        <a:cs typeface="+mn-cs"/>
      </a:defRPr>
    </a:lvl3pPr>
    <a:lvl4pPr marL="1352550" indent="174625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Bradley Hand ITC" pitchFamily="66" charset="0"/>
        <a:ea typeface="ＭＳ Ｐゴシック" charset="-128"/>
        <a:cs typeface="+mn-cs"/>
      </a:defRPr>
    </a:lvl4pPr>
    <a:lvl5pPr marL="1803400" indent="233363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Bradley Hand ITC" pitchFamily="6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Bradley Hand ITC" pitchFamily="66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Bradley Hand ITC" pitchFamily="66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Bradley Hand ITC" pitchFamily="66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Bradley Hand ITC" pitchFamily="66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530" y="-102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36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istemas\Escritorio\LIDERES%20SIGLO%20XXI\RESULTADOS%20ICFE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style val="36"/>
  <c:clrMapOvr bg1="dk2" tx1="lt1" bg2="dk1" tx2="lt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strRef>
              <c:f>Resultados!$C$6:$C$17</c:f>
              <c:strCache>
                <c:ptCount val="1"/>
                <c:pt idx="0">
                  <c:v>2000 2001 2002 2003 2004 2005 2006 2007 2008 2009 2010 2011</c:v>
                </c:pt>
              </c:strCache>
            </c:strRef>
          </c:tx>
          <c:spPr>
            <a:ln>
              <a:solidFill>
                <a:srgbClr val="000099"/>
              </a:solidFill>
            </a:ln>
          </c:spPr>
          <c:marker>
            <c:symbol val="circle"/>
            <c:size val="12"/>
            <c:spPr>
              <a:solidFill>
                <a:srgbClr val="FFCC66"/>
              </a:solidFill>
            </c:spPr>
          </c:marker>
          <c:dLbls>
            <c:dLbl>
              <c:idx val="0"/>
              <c:layout>
                <c:manualLayout>
                  <c:x val="-4.9809919441279916E-2"/>
                  <c:y val="-2.0178800057326904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>
                        <a:latin typeface="+mj-lt"/>
                      </a:rPr>
                      <a:t>S</a:t>
                    </a:r>
                    <a:r>
                      <a:rPr lang="en-US"/>
                      <a:t>UPERIOR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3.36949455043953E-2"/>
                  <c:y val="2.2196680063059606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>
                        <a:latin typeface="+mj-lt"/>
                      </a:rPr>
                      <a:t>A</a:t>
                    </a:r>
                    <a:r>
                      <a:rPr lang="en-US"/>
                      <a:t>LTO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4.3949928918776422E-2"/>
                  <c:y val="-2.8250320080257608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>
                        <a:latin typeface="+mj-lt"/>
                      </a:rPr>
                      <a:t>S</a:t>
                    </a:r>
                    <a:r>
                      <a:rPr lang="en-US"/>
                      <a:t>UPERIOR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-4.3949928918776422E-2"/>
                  <c:y val="3.0268200085990401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>
                        <a:latin typeface="+mj-lt"/>
                      </a:rPr>
                      <a:t>S</a:t>
                    </a:r>
                    <a:r>
                      <a:rPr lang="en-US"/>
                      <a:t>UPERIOR</a:t>
                    </a:r>
                  </a:p>
                </c:rich>
              </c:tx>
              <c:showVal val="1"/>
            </c:dLbl>
            <c:dLbl>
              <c:idx val="4"/>
              <c:layout>
                <c:manualLayout>
                  <c:x val="-4.2484931288150604E-2"/>
                  <c:y val="-2.6232440074525104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>
                        <a:latin typeface="+mj-lt"/>
                      </a:rPr>
                      <a:t>S</a:t>
                    </a:r>
                    <a:r>
                      <a:rPr lang="en-US"/>
                      <a:t>UPERIOR</a:t>
                    </a:r>
                  </a:p>
                </c:rich>
              </c:tx>
              <c:showVal val="1"/>
            </c:dLbl>
            <c:dLbl>
              <c:idx val="5"/>
              <c:layout>
                <c:manualLayout>
                  <c:x val="-4.3949928918776422E-2"/>
                  <c:y val="2.8250320080257608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>
                        <a:latin typeface="+mj-lt"/>
                      </a:rPr>
                      <a:t>S</a:t>
                    </a:r>
                    <a:r>
                      <a:rPr lang="en-US"/>
                      <a:t>UPERIOR</a:t>
                    </a:r>
                  </a:p>
                </c:rich>
              </c:tx>
              <c:showVal val="1"/>
            </c:dLbl>
            <c:dLbl>
              <c:idx val="6"/>
              <c:layout>
                <c:manualLayout>
                  <c:x val="-5.7134907594409409E-2"/>
                  <c:y val="-2.2196680063059606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>
                        <a:latin typeface="+mj-lt"/>
                      </a:rPr>
                      <a:t>M</a:t>
                    </a:r>
                    <a:r>
                      <a:rPr lang="en-US"/>
                      <a:t>UY</a:t>
                    </a:r>
                    <a:r>
                      <a:rPr lang="en-US" baseline="0"/>
                      <a:t> SUPERIOR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layout>
                <c:manualLayout>
                  <c:x val="-4.5414926549402504E-2"/>
                  <c:y val="2.8250320080257608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>
                        <a:latin typeface="+mj-lt"/>
                      </a:rPr>
                      <a:t>S</a:t>
                    </a:r>
                    <a:r>
                      <a:rPr lang="en-US"/>
                      <a:t>UPERIOR</a:t>
                    </a:r>
                  </a:p>
                </c:rich>
              </c:tx>
              <c:showVal val="1"/>
            </c:dLbl>
            <c:dLbl>
              <c:idx val="8"/>
              <c:layout>
                <c:manualLayout>
                  <c:x val="-4.3949928918776422E-2"/>
                  <c:y val="-2.8250320080257608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>
                        <a:latin typeface="+mj-lt"/>
                      </a:rPr>
                      <a:t>S</a:t>
                    </a:r>
                    <a:r>
                      <a:rPr lang="en-US"/>
                      <a:t>UPERIOR</a:t>
                    </a:r>
                  </a:p>
                </c:rich>
              </c:tx>
              <c:showVal val="1"/>
            </c:dLbl>
            <c:dLbl>
              <c:idx val="9"/>
              <c:layout>
                <c:manualLayout>
                  <c:x val="-3.9554936026898697E-2"/>
                  <c:y val="3.0268200085990401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>
                        <a:latin typeface="+mj-lt"/>
                      </a:rPr>
                      <a:t>S</a:t>
                    </a:r>
                    <a:r>
                      <a:rPr lang="en-US"/>
                      <a:t>UPERIOR</a:t>
                    </a:r>
                  </a:p>
                </c:rich>
              </c:tx>
              <c:showVal val="1"/>
            </c:dLbl>
            <c:dLbl>
              <c:idx val="10"/>
              <c:layout>
                <c:manualLayout>
                  <c:x val="1.6114973936884602E-2"/>
                  <c:y val="3.2286080091722992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>
                        <a:latin typeface="+mj-lt"/>
                      </a:rPr>
                      <a:t>M</a:t>
                    </a:r>
                    <a:r>
                      <a:rPr lang="en-US"/>
                      <a:t>UY</a:t>
                    </a:r>
                    <a:r>
                      <a:rPr lang="en-US" baseline="0"/>
                      <a:t> SUPERIOR</a:t>
                    </a:r>
                    <a:endParaRPr lang="en-US"/>
                  </a:p>
                </c:rich>
              </c:tx>
              <c:showVal val="1"/>
            </c:dLbl>
            <c:dLbl>
              <c:idx val="11"/>
              <c:layout>
                <c:manualLayout>
                  <c:x val="-8.7899857837552609E-2"/>
                  <c:y val="-3.0268200085990401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>
                        <a:latin typeface="+mj-lt"/>
                      </a:rPr>
                      <a:t>M</a:t>
                    </a:r>
                    <a:r>
                      <a:rPr lang="en-US"/>
                      <a:t>UY</a:t>
                    </a:r>
                    <a:r>
                      <a:rPr lang="en-US" baseline="0"/>
                      <a:t> SUPERIOR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es-CO" sz="1100" b="1">
                    <a:latin typeface="+mj-lt"/>
                  </a:defRPr>
                </a:pPr>
                <a:endParaRPr lang="es-CO"/>
              </a:p>
            </c:txPr>
            <c:showVal val="1"/>
          </c:dLbls>
          <c:cat>
            <c:numRef>
              <c:f>Resultados!$C$6:$C$17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Resultados!$B$6:$B$17</c:f>
              <c:numCache>
                <c:formatCode>General</c:formatCode>
                <c:ptCount val="12"/>
                <c:pt idx="0">
                  <c:v>6</c:v>
                </c:pt>
                <c:pt idx="1">
                  <c:v>5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7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7</c:v>
                </c:pt>
                <c:pt idx="11">
                  <c:v>7</c:v>
                </c:pt>
              </c:numCache>
            </c:numRef>
          </c:val>
        </c:ser>
        <c:dLbls>
          <c:showVal val="1"/>
        </c:dLbls>
        <c:marker val="1"/>
        <c:axId val="107646336"/>
        <c:axId val="142890112"/>
      </c:lineChart>
      <c:catAx>
        <c:axId val="10764633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es-CO" sz="2000" b="1">
                <a:latin typeface="+mj-lt"/>
              </a:defRPr>
            </a:pPr>
            <a:endParaRPr lang="es-CO"/>
          </a:p>
        </c:txPr>
        <c:crossAx val="142890112"/>
        <c:crosses val="autoZero"/>
        <c:auto val="1"/>
        <c:lblAlgn val="ctr"/>
        <c:lblOffset val="100"/>
      </c:catAx>
      <c:valAx>
        <c:axId val="142890112"/>
        <c:scaling>
          <c:orientation val="minMax"/>
        </c:scaling>
        <c:delete val="1"/>
        <c:axPos val="l"/>
        <c:numFmt formatCode="General" sourceLinked="1"/>
        <c:tickLblPos val="none"/>
        <c:crossAx val="107646336"/>
        <c:crosses val="autoZero"/>
        <c:crossBetween val="between"/>
      </c:valAx>
      <c:spPr>
        <a:noFill/>
        <a:ln>
          <a:noFill/>
        </a:ln>
      </c:spPr>
    </c:plotArea>
  </c:chart>
  <c:spPr>
    <a:solidFill>
      <a:schemeClr val="lt1"/>
    </a:solidFill>
    <a:ln w="25400" cap="flat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CO"/>
    </a:p>
  </c:txPr>
  <c:externalData r:id="rId2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-1138238" y="1758950"/>
            <a:ext cx="11196638" cy="6013450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8"/>
              <a:ext cx="3699" cy="2612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153 w 21600"/>
                <a:gd name="T1" fmla="*/ 0 h 21231"/>
                <a:gd name="T2" fmla="*/ 831 w 21600"/>
                <a:gd name="T3" fmla="*/ 526 h 21231"/>
                <a:gd name="T4" fmla="*/ 0 w 21600"/>
                <a:gd name="T5" fmla="*/ 526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CO"/>
            </a:p>
          </p:txBody>
        </p:sp>
      </p:grpSp>
      <p:pic>
        <p:nvPicPr>
          <p:cNvPr id="7" name="Imagen 10" descr="soleira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10055225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423194" y="863600"/>
            <a:ext cx="8549640" cy="12954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54380" y="3886200"/>
            <a:ext cx="7040880" cy="1986280"/>
          </a:xfrm>
        </p:spPr>
        <p:txBody>
          <a:bodyPr lIns="90914" tIns="45458" rIns="90914" bIns="4545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F4213-D544-4B24-A617-8E80D9C75D1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BB7AF8-4C67-495B-8E16-385BB97445B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66610" y="690880"/>
            <a:ext cx="2137410" cy="621792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54380" y="690880"/>
            <a:ext cx="6244590" cy="62179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C8691F-0988-491F-89FE-C85993850A1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16C869-14B6-4143-B644-DD8864AC573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4544" y="4994490"/>
            <a:ext cx="8549640" cy="1543686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4544" y="3294282"/>
            <a:ext cx="8549640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440" indent="0">
              <a:buNone/>
              <a:defRPr sz="1800"/>
            </a:lvl2pPr>
            <a:lvl3pPr marL="902882" indent="0">
              <a:buNone/>
              <a:defRPr sz="1600"/>
            </a:lvl3pPr>
            <a:lvl4pPr marL="1354321" indent="0">
              <a:buNone/>
              <a:defRPr sz="1400"/>
            </a:lvl4pPr>
            <a:lvl5pPr marL="1805762" indent="0">
              <a:buNone/>
              <a:defRPr sz="1400"/>
            </a:lvl5pPr>
            <a:lvl6pPr marL="2257202" indent="0">
              <a:buNone/>
              <a:defRPr sz="1400"/>
            </a:lvl6pPr>
            <a:lvl7pPr marL="2708644" indent="0">
              <a:buNone/>
              <a:defRPr sz="1400"/>
            </a:lvl7pPr>
            <a:lvl8pPr marL="3160084" indent="0">
              <a:buNone/>
              <a:defRPr sz="1400"/>
            </a:lvl8pPr>
            <a:lvl9pPr marL="3611526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87DE3C-CE93-40F8-85D1-0E4E67B850A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54380" y="2245360"/>
            <a:ext cx="4191000" cy="4663440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3020" y="2245360"/>
            <a:ext cx="4191000" cy="4663440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9B6B1C-A028-409B-AF40-1E3E8479B07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311254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2920" y="1739796"/>
            <a:ext cx="4444207" cy="725068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1440" indent="0">
              <a:buNone/>
              <a:defRPr sz="2000" b="1"/>
            </a:lvl2pPr>
            <a:lvl3pPr marL="902882" indent="0">
              <a:buNone/>
              <a:defRPr sz="1800" b="1"/>
            </a:lvl3pPr>
            <a:lvl4pPr marL="1354321" indent="0">
              <a:buNone/>
              <a:defRPr sz="1600" b="1"/>
            </a:lvl4pPr>
            <a:lvl5pPr marL="1805762" indent="0">
              <a:buNone/>
              <a:defRPr sz="1600" b="1"/>
            </a:lvl5pPr>
            <a:lvl6pPr marL="2257202" indent="0">
              <a:buNone/>
              <a:defRPr sz="1600" b="1"/>
            </a:lvl6pPr>
            <a:lvl7pPr marL="2708644" indent="0">
              <a:buNone/>
              <a:defRPr sz="1600" b="1"/>
            </a:lvl7pPr>
            <a:lvl8pPr marL="3160084" indent="0">
              <a:buNone/>
              <a:defRPr sz="1600" b="1"/>
            </a:lvl8pPr>
            <a:lvl9pPr marL="3611526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2920" y="2464864"/>
            <a:ext cx="4444207" cy="4478124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09530" y="1739796"/>
            <a:ext cx="4445953" cy="725068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1440" indent="0">
              <a:buNone/>
              <a:defRPr sz="2000" b="1"/>
            </a:lvl2pPr>
            <a:lvl3pPr marL="902882" indent="0">
              <a:buNone/>
              <a:defRPr sz="1800" b="1"/>
            </a:lvl3pPr>
            <a:lvl4pPr marL="1354321" indent="0">
              <a:buNone/>
              <a:defRPr sz="1600" b="1"/>
            </a:lvl4pPr>
            <a:lvl5pPr marL="1805762" indent="0">
              <a:buNone/>
              <a:defRPr sz="1600" b="1"/>
            </a:lvl5pPr>
            <a:lvl6pPr marL="2257202" indent="0">
              <a:buNone/>
              <a:defRPr sz="1600" b="1"/>
            </a:lvl6pPr>
            <a:lvl7pPr marL="2708644" indent="0">
              <a:buNone/>
              <a:defRPr sz="1600" b="1"/>
            </a:lvl7pPr>
            <a:lvl8pPr marL="3160084" indent="0">
              <a:buNone/>
              <a:defRPr sz="1600" b="1"/>
            </a:lvl8pPr>
            <a:lvl9pPr marL="3611526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09530" y="2464864"/>
            <a:ext cx="4445953" cy="4478124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75CCA8-530D-4A40-936F-BEF5C7F612A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203C46-EDAB-4A48-94E6-600531F491B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A96F1F-66FD-47ED-96ED-D9E7B079E36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3" y="309460"/>
            <a:ext cx="3309144" cy="13169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32556" y="309464"/>
            <a:ext cx="5622925" cy="66335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2923" y="1626455"/>
            <a:ext cx="3309144" cy="5316538"/>
          </a:xfrm>
        </p:spPr>
        <p:txBody>
          <a:bodyPr/>
          <a:lstStyle>
            <a:lvl1pPr marL="0" indent="0">
              <a:buNone/>
              <a:defRPr sz="1400"/>
            </a:lvl1pPr>
            <a:lvl2pPr marL="451440" indent="0">
              <a:buNone/>
              <a:defRPr sz="1200"/>
            </a:lvl2pPr>
            <a:lvl3pPr marL="902882" indent="0">
              <a:buNone/>
              <a:defRPr sz="1000"/>
            </a:lvl3pPr>
            <a:lvl4pPr marL="1354321" indent="0">
              <a:buNone/>
              <a:defRPr sz="800"/>
            </a:lvl4pPr>
            <a:lvl5pPr marL="1805762" indent="0">
              <a:buNone/>
              <a:defRPr sz="800"/>
            </a:lvl5pPr>
            <a:lvl6pPr marL="2257202" indent="0">
              <a:buNone/>
              <a:defRPr sz="800"/>
            </a:lvl6pPr>
            <a:lvl7pPr marL="2708644" indent="0">
              <a:buNone/>
              <a:defRPr sz="800"/>
            </a:lvl7pPr>
            <a:lvl8pPr marL="3160084" indent="0">
              <a:buNone/>
              <a:defRPr sz="800"/>
            </a:lvl8pPr>
            <a:lvl9pPr marL="3611526" indent="0">
              <a:buNone/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8B483-36E2-4184-913D-C01F9B040BC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1517" y="5440685"/>
            <a:ext cx="6035040" cy="64230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1517" y="694476"/>
            <a:ext cx="6035040" cy="4663440"/>
          </a:xfrm>
        </p:spPr>
        <p:txBody>
          <a:bodyPr/>
          <a:lstStyle>
            <a:lvl1pPr marL="0" indent="0">
              <a:buNone/>
              <a:defRPr sz="3200"/>
            </a:lvl1pPr>
            <a:lvl2pPr marL="451440" indent="0">
              <a:buNone/>
              <a:defRPr sz="2800"/>
            </a:lvl2pPr>
            <a:lvl3pPr marL="902882" indent="0">
              <a:buNone/>
              <a:defRPr sz="2500"/>
            </a:lvl3pPr>
            <a:lvl4pPr marL="1354321" indent="0">
              <a:buNone/>
              <a:defRPr sz="2000"/>
            </a:lvl4pPr>
            <a:lvl5pPr marL="1805762" indent="0">
              <a:buNone/>
              <a:defRPr sz="2000"/>
            </a:lvl5pPr>
            <a:lvl6pPr marL="2257202" indent="0">
              <a:buNone/>
              <a:defRPr sz="2000"/>
            </a:lvl6pPr>
            <a:lvl7pPr marL="2708644" indent="0">
              <a:buNone/>
              <a:defRPr sz="2000"/>
            </a:lvl7pPr>
            <a:lvl8pPr marL="3160084" indent="0">
              <a:buNone/>
              <a:defRPr sz="2000"/>
            </a:lvl8pPr>
            <a:lvl9pPr marL="3611526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1517" y="6082987"/>
            <a:ext cx="6035040" cy="912178"/>
          </a:xfrm>
        </p:spPr>
        <p:txBody>
          <a:bodyPr/>
          <a:lstStyle>
            <a:lvl1pPr marL="0" indent="0">
              <a:buNone/>
              <a:defRPr sz="1400"/>
            </a:lvl1pPr>
            <a:lvl2pPr marL="451440" indent="0">
              <a:buNone/>
              <a:defRPr sz="1200"/>
            </a:lvl2pPr>
            <a:lvl3pPr marL="902882" indent="0">
              <a:buNone/>
              <a:defRPr sz="1000"/>
            </a:lvl3pPr>
            <a:lvl4pPr marL="1354321" indent="0">
              <a:buNone/>
              <a:defRPr sz="800"/>
            </a:lvl4pPr>
            <a:lvl5pPr marL="1805762" indent="0">
              <a:buNone/>
              <a:defRPr sz="800"/>
            </a:lvl5pPr>
            <a:lvl6pPr marL="2257202" indent="0">
              <a:buNone/>
              <a:defRPr sz="800"/>
            </a:lvl6pPr>
            <a:lvl7pPr marL="2708644" indent="0">
              <a:buNone/>
              <a:defRPr sz="800"/>
            </a:lvl7pPr>
            <a:lvl8pPr marL="3160084" indent="0">
              <a:buNone/>
              <a:defRPr sz="800"/>
            </a:lvl8pPr>
            <a:lvl9pPr marL="3611526" indent="0">
              <a:buNone/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791F2F-503D-49C4-9A47-7A67654287B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2" descr="plantilla Soleira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28575"/>
            <a:ext cx="10058400" cy="774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77863" y="1414463"/>
            <a:ext cx="6256337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14" tIns="45458" rIns="90914" bIns="454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título del patrón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4" tIns="45458" rIns="90914" bIns="4545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endParaRPr lang="es-E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938" y="7081838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4" tIns="45458" rIns="90914" bIns="4545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endParaRPr lang="es-E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838" y="7081838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4" tIns="45458" rIns="90914" bIns="4545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fld id="{426DDBED-64F1-4D50-98E1-669A723BF070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10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063" y="2514600"/>
            <a:ext cx="8550275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288" tIns="45144" rIns="90288" bIns="45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28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D6D6D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6D6D6D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6D6D6D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6D6D6D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6D6D6D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</a:defRPr>
      </a:lvl5pPr>
      <a:lvl6pPr marL="451440" algn="ctr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02882" algn="ctr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54321" algn="ctr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05762" algn="ctr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36550" indent="-336550" algn="l" rtl="0" eaLnBrk="0" fontAlgn="base" hangingPunct="0">
        <a:spcBef>
          <a:spcPct val="20000"/>
        </a:spcBef>
        <a:spcAft>
          <a:spcPct val="0"/>
        </a:spcAft>
        <a:buClr>
          <a:srgbClr val="0D0D0D"/>
        </a:buClr>
        <a:buSzPct val="80000"/>
        <a:buFont typeface="Wingdings" charset="2"/>
        <a:buChar char="l"/>
        <a:defRPr sz="3200">
          <a:solidFill>
            <a:srgbClr val="7F7F7F"/>
          </a:solidFill>
          <a:latin typeface="Helvetica"/>
          <a:ea typeface="ＭＳ Ｐゴシック" charset="-128"/>
          <a:cs typeface="+mn-cs"/>
        </a:defRPr>
      </a:lvl1pPr>
      <a:lvl2pPr marL="731838" indent="-280988" algn="l" rtl="0" eaLnBrk="0" fontAlgn="base" hangingPunct="0">
        <a:spcBef>
          <a:spcPct val="20000"/>
        </a:spcBef>
        <a:spcAft>
          <a:spcPct val="0"/>
        </a:spcAft>
        <a:buClr>
          <a:srgbClr val="0D0D0D"/>
        </a:buClr>
        <a:buSzPct val="90000"/>
        <a:buChar char="–"/>
        <a:defRPr sz="2800">
          <a:solidFill>
            <a:srgbClr val="7F7F7F"/>
          </a:solidFill>
          <a:latin typeface="Helvetica"/>
          <a:ea typeface="ＭＳ Ｐゴシック" charset="-128"/>
        </a:defRPr>
      </a:lvl2pPr>
      <a:lvl3pPr marL="1127125" indent="-223838" algn="l" rtl="0" eaLnBrk="0" fontAlgn="base" hangingPunct="0">
        <a:spcBef>
          <a:spcPct val="20000"/>
        </a:spcBef>
        <a:spcAft>
          <a:spcPct val="0"/>
        </a:spcAft>
        <a:buClr>
          <a:srgbClr val="0D0D0D"/>
        </a:buClr>
        <a:buSzPct val="60000"/>
        <a:buFont typeface="Wingdings" charset="2"/>
        <a:buChar char="l"/>
        <a:defRPr sz="2500">
          <a:solidFill>
            <a:srgbClr val="7F7F7F"/>
          </a:solidFill>
          <a:latin typeface="Helvetica"/>
          <a:ea typeface="ＭＳ Ｐゴシック" charset="-128"/>
        </a:defRPr>
      </a:lvl3pPr>
      <a:lvl4pPr marL="1577975" indent="-223838" algn="l" rtl="0" eaLnBrk="0" fontAlgn="base" hangingPunct="0">
        <a:spcBef>
          <a:spcPct val="20000"/>
        </a:spcBef>
        <a:spcAft>
          <a:spcPct val="0"/>
        </a:spcAft>
        <a:buClr>
          <a:srgbClr val="0D0D0D"/>
        </a:buClr>
        <a:buChar char="–"/>
        <a:defRPr sz="2200">
          <a:solidFill>
            <a:srgbClr val="7F7F7F"/>
          </a:solidFill>
          <a:latin typeface="Helvetica"/>
          <a:ea typeface="ＭＳ Ｐゴシック" charset="-128"/>
        </a:defRPr>
      </a:lvl4pPr>
      <a:lvl5pPr marL="2030413" indent="-223838" algn="l" rtl="0" eaLnBrk="0" fontAlgn="base" hangingPunct="0">
        <a:spcBef>
          <a:spcPct val="20000"/>
        </a:spcBef>
        <a:spcAft>
          <a:spcPct val="0"/>
        </a:spcAft>
        <a:buClr>
          <a:srgbClr val="0D0D0D"/>
        </a:buClr>
        <a:buChar char="•"/>
        <a:defRPr sz="2200">
          <a:solidFill>
            <a:srgbClr val="7F7F7F"/>
          </a:solidFill>
          <a:latin typeface="Helvetica"/>
          <a:ea typeface="ＭＳ Ｐゴシック" charset="-128"/>
        </a:defRPr>
      </a:lvl5pPr>
      <a:lvl6pPr marL="2482925" indent="-225719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34363" indent="-225719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385804" indent="-225719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37245" indent="-225719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028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440" algn="l" defTabSz="9028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2882" algn="l" defTabSz="9028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4321" algn="l" defTabSz="9028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5762" algn="l" defTabSz="9028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7202" algn="l" defTabSz="9028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8644" algn="l" defTabSz="9028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0084" algn="l" defTabSz="9028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1526" algn="l" defTabSz="9028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11.xml"/><Relationship Id="rId7" Type="http://schemas.openxmlformats.org/officeDocument/2006/relationships/slide" Target="slide3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10" Type="http://schemas.openxmlformats.org/officeDocument/2006/relationships/slide" Target="slide27.xml"/><Relationship Id="rId4" Type="http://schemas.openxmlformats.org/officeDocument/2006/relationships/slide" Target="slide12.xml"/><Relationship Id="rId9" Type="http://schemas.openxmlformats.org/officeDocument/2006/relationships/slide" Target="slide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LIDERES%20SIGLO%20XXI\VIDEO%20LIDERES%20-%20SOLEIRA.wmv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3" y="131763"/>
            <a:ext cx="10058400" cy="728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2 Rectángulo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36538" y="1457325"/>
            <a:ext cx="863600" cy="890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01882" tIns="50941" rIns="101882" bIns="50941"/>
          <a:lstStyle/>
          <a:p>
            <a:endParaRPr lang="es-ES" sz="2700"/>
          </a:p>
        </p:txBody>
      </p:sp>
      <p:sp>
        <p:nvSpPr>
          <p:cNvPr id="23556" name="3 Rectángulo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257300" y="1457325"/>
            <a:ext cx="865188" cy="890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01882" tIns="50941" rIns="101882" bIns="50941"/>
          <a:lstStyle/>
          <a:p>
            <a:endParaRPr lang="es-ES" sz="2700"/>
          </a:p>
        </p:txBody>
      </p:sp>
      <p:sp>
        <p:nvSpPr>
          <p:cNvPr id="23557" name="4 Rectángulo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79650" y="1457325"/>
            <a:ext cx="863600" cy="890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01882" tIns="50941" rIns="101882" bIns="50941"/>
          <a:lstStyle/>
          <a:p>
            <a:endParaRPr lang="es-ES" sz="2700"/>
          </a:p>
        </p:txBody>
      </p:sp>
      <p:sp>
        <p:nvSpPr>
          <p:cNvPr id="23558" name="5 Rectángulo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300413" y="1457325"/>
            <a:ext cx="865187" cy="890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01882" tIns="50941" rIns="101882" bIns="50941"/>
          <a:lstStyle/>
          <a:p>
            <a:endParaRPr lang="es-ES" sz="2700"/>
          </a:p>
        </p:txBody>
      </p:sp>
      <p:sp>
        <p:nvSpPr>
          <p:cNvPr id="23559" name="6 Rectángulo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958263" y="1457325"/>
            <a:ext cx="865187" cy="890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01882" tIns="50941" rIns="101882" bIns="50941"/>
          <a:lstStyle/>
          <a:p>
            <a:endParaRPr lang="es-ES" sz="2700"/>
          </a:p>
        </p:txBody>
      </p:sp>
      <p:sp>
        <p:nvSpPr>
          <p:cNvPr id="23560" name="7 Rectángulo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265738" y="1457325"/>
            <a:ext cx="863600" cy="890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01882" tIns="50941" rIns="101882" bIns="50941"/>
          <a:lstStyle/>
          <a:p>
            <a:endParaRPr lang="es-ES" sz="2700"/>
          </a:p>
        </p:txBody>
      </p:sp>
      <p:sp>
        <p:nvSpPr>
          <p:cNvPr id="23561" name="8 Rectángulo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523038" y="1457325"/>
            <a:ext cx="863600" cy="890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01882" tIns="50941" rIns="101882" bIns="50941"/>
          <a:lstStyle/>
          <a:p>
            <a:endParaRPr lang="es-ES" sz="2700"/>
          </a:p>
        </p:txBody>
      </p:sp>
      <p:sp>
        <p:nvSpPr>
          <p:cNvPr id="23562" name="9 Rectángulo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858125" y="1457325"/>
            <a:ext cx="865188" cy="890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01882" tIns="50941" rIns="101882" bIns="50941"/>
          <a:lstStyle/>
          <a:p>
            <a:endParaRPr lang="es-ES" sz="2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DEFINICIÓN Y OBJETIVO</a:t>
            </a:r>
            <a:endParaRPr lang="es-ES" dirty="0" smtClean="0"/>
          </a:p>
        </p:txBody>
      </p:sp>
      <p:sp>
        <p:nvSpPr>
          <p:cNvPr id="2457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La IEG es un componente fundamental del proceso autonómico y </a:t>
            </a:r>
            <a:r>
              <a:rPr lang="es-ES" dirty="0" err="1" smtClean="0"/>
              <a:t>socionómico</a:t>
            </a:r>
            <a:r>
              <a:rPr lang="es-ES" dirty="0" smtClean="0"/>
              <a:t> de formación y aprendizaje fundamentado en los procesos de pensamiento de alto orden, centrado en el individuo y dirigido por él y a él mismo</a:t>
            </a:r>
          </a:p>
          <a:p>
            <a:endParaRPr lang="es-ES" dirty="0" smtClean="0"/>
          </a:p>
        </p:txBody>
      </p:sp>
      <p:sp>
        <p:nvSpPr>
          <p:cNvPr id="24580" name="3 Flecha izquierda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586913" y="7367588"/>
            <a:ext cx="471487" cy="404812"/>
          </a:xfrm>
          <a:prstGeom prst="leftArrow">
            <a:avLst>
              <a:gd name="adj1" fmla="val 50000"/>
              <a:gd name="adj2" fmla="val 50001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1882" tIns="50941" rIns="101882" bIns="50941"/>
          <a:lstStyle/>
          <a:p>
            <a:endParaRPr lang="es-ES" sz="2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30385" y="2952803"/>
            <a:ext cx="3212997" cy="1509461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/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6368" tIns="6368" rIns="6368" bIns="6368" anchor="ctr"/>
          <a:lstStyle/>
          <a:p>
            <a:pPr algn="ctr" defTabSz="444500">
              <a:lnSpc>
                <a:spcPct val="90000"/>
              </a:lnSpc>
              <a:spcAft>
                <a:spcPct val="35000"/>
              </a:spcAft>
            </a:pPr>
            <a:r>
              <a:rPr lang="es-ES" sz="2200" b="1" dirty="0" smtClean="0">
                <a:solidFill>
                  <a:srgbClr val="C00000"/>
                </a:solidFill>
                <a:effectLst/>
                <a:latin typeface="Arial" charset="0"/>
                <a:ea typeface="ＭＳ Ｐゴシック" charset="-128"/>
              </a:rPr>
              <a:t>ANTROPOLÓGICA</a:t>
            </a:r>
          </a:p>
          <a:p>
            <a:pPr algn="ctr" defTabSz="444500">
              <a:lnSpc>
                <a:spcPct val="90000"/>
              </a:lnSpc>
              <a:spcAft>
                <a:spcPct val="35000"/>
              </a:spcAft>
            </a:pPr>
            <a:r>
              <a:rPr lang="es-ES" sz="2200" dirty="0" smtClean="0">
                <a:solidFill>
                  <a:srgbClr val="C00000"/>
                </a:solidFill>
                <a:effectLst/>
                <a:latin typeface="Arial" charset="0"/>
                <a:ea typeface="ＭＳ Ｐゴシック" charset="-128"/>
              </a:rPr>
              <a:t>El </a:t>
            </a:r>
            <a:r>
              <a:rPr lang="es-ES" sz="2200" dirty="0">
                <a:solidFill>
                  <a:srgbClr val="C00000"/>
                </a:solidFill>
                <a:effectLst/>
                <a:latin typeface="Arial" charset="0"/>
                <a:ea typeface="ＭＳ Ｐゴシック" charset="-128"/>
              </a:rPr>
              <a:t>ser humano como realidad pluridimensional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657854" y="2952803"/>
            <a:ext cx="3221854" cy="1509461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/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6368" tIns="6368" rIns="6368" bIns="6368" anchor="ctr"/>
          <a:lstStyle/>
          <a:p>
            <a:pPr algn="ctr" defTabSz="444500">
              <a:lnSpc>
                <a:spcPct val="90000"/>
              </a:lnSpc>
              <a:spcAft>
                <a:spcPct val="35000"/>
              </a:spcAft>
            </a:pPr>
            <a:r>
              <a:rPr lang="es-ES" sz="2200" b="1" dirty="0" smtClean="0">
                <a:solidFill>
                  <a:srgbClr val="C00000"/>
                </a:solidFill>
                <a:effectLst/>
                <a:latin typeface="Arial" charset="0"/>
                <a:ea typeface="ＭＳ Ｐゴシック" charset="-128"/>
              </a:rPr>
              <a:t>PEDAGÓGICA</a:t>
            </a:r>
          </a:p>
          <a:p>
            <a:pPr algn="ctr" defTabSz="444500">
              <a:lnSpc>
                <a:spcPct val="90000"/>
              </a:lnSpc>
              <a:spcAft>
                <a:spcPct val="35000"/>
              </a:spcAft>
            </a:pPr>
            <a:r>
              <a:rPr lang="es-ES" sz="2200" dirty="0" smtClean="0">
                <a:solidFill>
                  <a:srgbClr val="C00000"/>
                </a:solidFill>
                <a:effectLst/>
                <a:latin typeface="Arial" charset="0"/>
                <a:ea typeface="ＭＳ Ｐゴシック" charset="-128"/>
              </a:rPr>
              <a:t>Modelo </a:t>
            </a:r>
            <a:r>
              <a:rPr lang="es-ES" sz="2200" dirty="0">
                <a:solidFill>
                  <a:srgbClr val="C00000"/>
                </a:solidFill>
                <a:effectLst/>
                <a:latin typeface="Arial" charset="0"/>
                <a:ea typeface="ＭＳ Ｐゴシック" charset="-128"/>
              </a:rPr>
              <a:t>Pedagógico Social-Crítico y Modelo Pedagógico Desarrollista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8547" y="4750298"/>
            <a:ext cx="3221854" cy="1494390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/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6368" tIns="6368" rIns="6368" bIns="6368" anchor="ctr"/>
          <a:lstStyle/>
          <a:p>
            <a:pPr algn="ctr" defTabSz="444500">
              <a:lnSpc>
                <a:spcPct val="90000"/>
              </a:lnSpc>
              <a:spcAft>
                <a:spcPct val="35000"/>
              </a:spcAft>
            </a:pPr>
            <a:r>
              <a:rPr lang="es-ES" sz="2200" b="1" dirty="0" smtClean="0">
                <a:solidFill>
                  <a:srgbClr val="C00000"/>
                </a:solidFill>
                <a:effectLst/>
                <a:latin typeface="Arial" charset="0"/>
                <a:ea typeface="ＭＳ Ｐゴシック" charset="-128"/>
              </a:rPr>
              <a:t>PSICOLÓGICA</a:t>
            </a:r>
          </a:p>
          <a:p>
            <a:pPr algn="ctr" defTabSz="444500">
              <a:lnSpc>
                <a:spcPct val="90000"/>
              </a:lnSpc>
              <a:spcAft>
                <a:spcPct val="35000"/>
              </a:spcAft>
            </a:pPr>
            <a:r>
              <a:rPr lang="es-ES" sz="2200" dirty="0" smtClean="0">
                <a:solidFill>
                  <a:srgbClr val="C00000"/>
                </a:solidFill>
                <a:effectLst/>
                <a:latin typeface="Arial" charset="0"/>
                <a:ea typeface="ＭＳ Ｐゴシック" charset="-128"/>
              </a:rPr>
              <a:t>Enfoque </a:t>
            </a:r>
            <a:r>
              <a:rPr lang="es-ES" sz="2200" dirty="0">
                <a:solidFill>
                  <a:srgbClr val="C00000"/>
                </a:solidFill>
                <a:effectLst/>
                <a:latin typeface="Arial" charset="0"/>
                <a:ea typeface="ＭＳ Ｐゴシック" charset="-128"/>
              </a:rPr>
              <a:t>Cognitivo</a:t>
            </a:r>
          </a:p>
        </p:txBody>
      </p:sp>
      <p:sp>
        <p:nvSpPr>
          <p:cNvPr id="7" name="6 Rectángulo"/>
          <p:cNvSpPr/>
          <p:nvPr/>
        </p:nvSpPr>
        <p:spPr>
          <a:xfrm>
            <a:off x="6785747" y="4750296"/>
            <a:ext cx="3221854" cy="1524591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/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6368" tIns="6368" rIns="6368" bIns="6368" anchor="ctr"/>
          <a:lstStyle/>
          <a:p>
            <a:pPr algn="ctr" defTabSz="444500">
              <a:lnSpc>
                <a:spcPct val="90000"/>
              </a:lnSpc>
              <a:spcAft>
                <a:spcPct val="35000"/>
              </a:spcAft>
            </a:pPr>
            <a:r>
              <a:rPr lang="es-ES" sz="2200" b="1" dirty="0" smtClean="0">
                <a:solidFill>
                  <a:srgbClr val="C00000"/>
                </a:solidFill>
                <a:effectLst/>
                <a:latin typeface="Arial" charset="0"/>
                <a:ea typeface="ＭＳ Ｐゴシック" charset="-128"/>
              </a:rPr>
              <a:t>AXIOLÓGICA</a:t>
            </a:r>
          </a:p>
          <a:p>
            <a:pPr algn="ctr" defTabSz="444500">
              <a:lnSpc>
                <a:spcPct val="90000"/>
              </a:lnSpc>
              <a:spcAft>
                <a:spcPct val="35000"/>
              </a:spcAft>
            </a:pPr>
            <a:r>
              <a:rPr lang="es-ES" sz="2200" b="1" dirty="0" smtClean="0">
                <a:solidFill>
                  <a:srgbClr val="C00000"/>
                </a:solidFill>
                <a:effectLst/>
                <a:latin typeface="Arial" charset="0"/>
                <a:ea typeface="ＭＳ Ｐゴシック" charset="-128"/>
              </a:rPr>
              <a:t> </a:t>
            </a:r>
            <a:r>
              <a:rPr lang="es-ES" sz="2200" dirty="0">
                <a:solidFill>
                  <a:srgbClr val="C00000"/>
                </a:solidFill>
                <a:effectLst/>
                <a:latin typeface="Arial" charset="0"/>
                <a:ea typeface="ＭＳ Ｐゴシック" charset="-128"/>
              </a:rPr>
              <a:t>Autonomía y </a:t>
            </a:r>
            <a:r>
              <a:rPr lang="es-ES" sz="2200" dirty="0">
                <a:solidFill>
                  <a:srgbClr val="C00000"/>
                </a:solidFill>
                <a:effectLst/>
                <a:latin typeface="Arial" charset="0"/>
                <a:ea typeface="ＭＳ Ｐゴシック" charset="-128"/>
              </a:rPr>
              <a:t>Socionomía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457564" y="5721853"/>
            <a:ext cx="3221854" cy="1519523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/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6368" tIns="6368" rIns="6368" bIns="6368" anchor="ctr"/>
          <a:lstStyle/>
          <a:p>
            <a:pPr algn="ctr" defTabSz="444500">
              <a:lnSpc>
                <a:spcPct val="90000"/>
              </a:lnSpc>
              <a:spcAft>
                <a:spcPct val="35000"/>
              </a:spcAft>
            </a:pPr>
            <a:r>
              <a:rPr lang="es-ES" sz="2200" b="1" dirty="0" smtClean="0">
                <a:solidFill>
                  <a:srgbClr val="C00000"/>
                </a:solidFill>
                <a:effectLst/>
                <a:latin typeface="Arial" charset="0"/>
                <a:ea typeface="ＭＳ Ｐゴシック" charset="-128"/>
              </a:rPr>
              <a:t>FILOSOFÍCA</a:t>
            </a:r>
          </a:p>
          <a:p>
            <a:pPr algn="ctr" defTabSz="444500">
              <a:lnSpc>
                <a:spcPct val="90000"/>
              </a:lnSpc>
              <a:spcAft>
                <a:spcPct val="35000"/>
              </a:spcAft>
            </a:pPr>
            <a:r>
              <a:rPr lang="es-ES" sz="2200" dirty="0" smtClean="0">
                <a:solidFill>
                  <a:srgbClr val="C00000"/>
                </a:solidFill>
                <a:effectLst/>
                <a:latin typeface="Arial" charset="0"/>
                <a:ea typeface="ＭＳ Ｐゴシック" charset="-128"/>
              </a:rPr>
              <a:t>Vitalismo </a:t>
            </a:r>
            <a:r>
              <a:rPr lang="es-ES" sz="2200" dirty="0">
                <a:solidFill>
                  <a:srgbClr val="C00000"/>
                </a:solidFill>
                <a:effectLst/>
                <a:latin typeface="Arial" charset="0"/>
                <a:ea typeface="ＭＳ Ｐゴシック" charset="-128"/>
              </a:rPr>
              <a:t>Humanista y Ética Planetaria</a:t>
            </a:r>
          </a:p>
        </p:txBody>
      </p:sp>
      <p:sp>
        <p:nvSpPr>
          <p:cNvPr id="25617" name="8 Flecha izquierda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586913" y="7367588"/>
            <a:ext cx="471487" cy="404812"/>
          </a:xfrm>
          <a:prstGeom prst="leftArrow">
            <a:avLst>
              <a:gd name="adj1" fmla="val 50000"/>
              <a:gd name="adj2" fmla="val 50001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1882" tIns="50941" rIns="101882" bIns="50941"/>
          <a:lstStyle/>
          <a:p>
            <a:endParaRPr lang="es-ES" sz="2700"/>
          </a:p>
        </p:txBody>
      </p:sp>
      <p:sp>
        <p:nvSpPr>
          <p:cNvPr id="25618" name="9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FUNDAMENTACIÓN CONCEPTUAL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3 Flecha izquierda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586913" y="7367588"/>
            <a:ext cx="471487" cy="404812"/>
          </a:xfrm>
          <a:prstGeom prst="leftArrow">
            <a:avLst>
              <a:gd name="adj1" fmla="val 50000"/>
              <a:gd name="adj2" fmla="val 50001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1882" tIns="50941" rIns="101882" bIns="50941"/>
          <a:lstStyle/>
          <a:p>
            <a:endParaRPr lang="es-ES" sz="2700"/>
          </a:p>
        </p:txBody>
      </p:sp>
      <p:sp>
        <p:nvSpPr>
          <p:cNvPr id="16" name="15 Rectángulo"/>
          <p:cNvSpPr/>
          <p:nvPr/>
        </p:nvSpPr>
        <p:spPr>
          <a:xfrm>
            <a:off x="628619" y="2943346"/>
            <a:ext cx="3693345" cy="1538298"/>
          </a:xfrm>
          <a:prstGeom prst="rect">
            <a:avLst/>
          </a:prstGeom>
          <a:solidFill>
            <a:schemeClr val="tx1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6368" tIns="6368" rIns="6368" bIns="6368" numCol="1" anchor="ctr" anchorCtr="0" compatLnSpc="1">
            <a:prstTxWarp prst="textNoShape">
              <a:avLst/>
            </a:prstTxWarp>
          </a:bodyPr>
          <a:lstStyle/>
          <a:p>
            <a:pPr algn="ctr" defTabSz="4445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2200" b="1" dirty="0">
                <a:solidFill>
                  <a:srgbClr val="C00000"/>
                </a:solidFill>
                <a:effectLst/>
                <a:latin typeface="Arial" charset="0"/>
              </a:rPr>
              <a:t>Ley 115 de </a:t>
            </a:r>
            <a:r>
              <a:rPr lang="es-ES" sz="2200" b="1" dirty="0" smtClean="0">
                <a:solidFill>
                  <a:srgbClr val="C00000"/>
                </a:solidFill>
                <a:effectLst/>
                <a:latin typeface="Arial" charset="0"/>
              </a:rPr>
              <a:t>1994</a:t>
            </a:r>
          </a:p>
          <a:p>
            <a:pPr algn="ctr" defTabSz="4445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2200" dirty="0" smtClean="0">
                <a:solidFill>
                  <a:srgbClr val="C00000"/>
                </a:solidFill>
                <a:effectLst/>
                <a:latin typeface="Arial" charset="0"/>
              </a:rPr>
              <a:t>(Ley </a:t>
            </a:r>
            <a:r>
              <a:rPr lang="es-ES" sz="2200" dirty="0">
                <a:solidFill>
                  <a:srgbClr val="C00000"/>
                </a:solidFill>
                <a:effectLst/>
                <a:latin typeface="Arial" charset="0"/>
              </a:rPr>
              <a:t>General de Educación)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628619" y="5372238"/>
            <a:ext cx="3693345" cy="1538298"/>
          </a:xfrm>
          <a:prstGeom prst="rect">
            <a:avLst/>
          </a:prstGeom>
          <a:solidFill>
            <a:schemeClr val="tx1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6368" tIns="6368" rIns="6368" bIns="6368" numCol="1" anchor="ctr" anchorCtr="0" compatLnSpc="1">
            <a:prstTxWarp prst="textNoShape">
              <a:avLst/>
            </a:prstTxWarp>
          </a:bodyPr>
          <a:lstStyle/>
          <a:p>
            <a:pPr algn="ctr" defTabSz="4445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2200" b="1" dirty="0">
                <a:solidFill>
                  <a:srgbClr val="C00000"/>
                </a:solidFill>
                <a:effectLst/>
                <a:latin typeface="Arial" charset="0"/>
              </a:rPr>
              <a:t>Decreto 1860 de 1994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5579272" y="2947048"/>
            <a:ext cx="3693345" cy="1538298"/>
          </a:xfrm>
          <a:prstGeom prst="rect">
            <a:avLst/>
          </a:prstGeom>
          <a:solidFill>
            <a:schemeClr val="tx1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6368" tIns="6368" rIns="6368" bIns="6368" numCol="1" anchor="ctr" anchorCtr="0" compatLnSpc="1">
            <a:prstTxWarp prst="textNoShape">
              <a:avLst/>
            </a:prstTxWarp>
          </a:bodyPr>
          <a:lstStyle/>
          <a:p>
            <a:pPr algn="ctr" defTabSz="4445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2200" b="1" dirty="0">
                <a:solidFill>
                  <a:srgbClr val="C00000"/>
                </a:solidFill>
                <a:effectLst/>
                <a:latin typeface="Arial" charset="0"/>
              </a:rPr>
              <a:t>Decreto 2247 de 1997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5657854" y="5372238"/>
            <a:ext cx="3693345" cy="1538298"/>
          </a:xfrm>
          <a:prstGeom prst="rect">
            <a:avLst/>
          </a:prstGeom>
          <a:solidFill>
            <a:schemeClr val="tx1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6368" tIns="6368" rIns="6368" bIns="6368" numCol="1" anchor="ctr" anchorCtr="0" compatLnSpc="1">
            <a:prstTxWarp prst="textNoShape">
              <a:avLst/>
            </a:prstTxWarp>
          </a:bodyPr>
          <a:lstStyle/>
          <a:p>
            <a:pPr algn="ctr" defTabSz="4445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2200" b="1" dirty="0">
                <a:solidFill>
                  <a:srgbClr val="C00000"/>
                </a:solidFill>
                <a:effectLst/>
                <a:latin typeface="Arial" charset="0"/>
              </a:rPr>
              <a:t>Decreto 1290 de 2009</a:t>
            </a:r>
          </a:p>
        </p:txBody>
      </p:sp>
      <p:sp>
        <p:nvSpPr>
          <p:cNvPr id="26631" name="1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NORMATIVIDAD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3 Flecha izquierda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586913" y="7367588"/>
            <a:ext cx="471487" cy="404812"/>
          </a:xfrm>
          <a:prstGeom prst="leftArrow">
            <a:avLst>
              <a:gd name="adj1" fmla="val 50000"/>
              <a:gd name="adj2" fmla="val 50001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1882" tIns="50941" rIns="101882" bIns="50941"/>
          <a:lstStyle/>
          <a:p>
            <a:endParaRPr lang="es-ES" sz="2700"/>
          </a:p>
        </p:txBody>
      </p:sp>
      <p:sp>
        <p:nvSpPr>
          <p:cNvPr id="15" name="14 Rectángulo"/>
          <p:cNvSpPr/>
          <p:nvPr/>
        </p:nvSpPr>
        <p:spPr>
          <a:xfrm>
            <a:off x="1728764" y="3046704"/>
            <a:ext cx="2867260" cy="1380842"/>
          </a:xfrm>
          <a:prstGeom prst="rect">
            <a:avLst/>
          </a:prstGeom>
          <a:solidFill>
            <a:schemeClr val="tx1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sp>
      <p:sp>
        <p:nvSpPr>
          <p:cNvPr id="16" name="15 Rectángulo"/>
          <p:cNvSpPr/>
          <p:nvPr/>
        </p:nvSpPr>
        <p:spPr>
          <a:xfrm>
            <a:off x="1728764" y="3046704"/>
            <a:ext cx="2867260" cy="1380842"/>
          </a:xfrm>
          <a:prstGeom prst="rect">
            <a:avLst/>
          </a:prstGeom>
          <a:solidFill>
            <a:schemeClr val="tx1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6368" tIns="6368" rIns="6368" bIns="6368" numCol="1" anchor="ctr" anchorCtr="0" compatLnSpc="1">
            <a:prstTxWarp prst="textNoShape">
              <a:avLst/>
            </a:prstTxWarp>
          </a:bodyPr>
          <a:lstStyle/>
          <a:p>
            <a:pPr algn="ctr" defTabSz="4445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2200" b="1" dirty="0">
                <a:solidFill>
                  <a:srgbClr val="C00000"/>
                </a:solidFill>
                <a:effectLst/>
                <a:latin typeface="Arial" charset="0"/>
              </a:rPr>
              <a:t>Personales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1728764" y="5313670"/>
            <a:ext cx="2867260" cy="1380842"/>
          </a:xfrm>
          <a:prstGeom prst="rect">
            <a:avLst/>
          </a:prstGeom>
          <a:noFill/>
          <a:ln>
            <a:solidFill>
              <a:srgbClr val="FFFF00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4" name="13 Rectángulo"/>
          <p:cNvSpPr/>
          <p:nvPr/>
        </p:nvSpPr>
        <p:spPr>
          <a:xfrm>
            <a:off x="1728764" y="5313670"/>
            <a:ext cx="2867260" cy="1380842"/>
          </a:xfrm>
          <a:prstGeom prst="rect">
            <a:avLst/>
          </a:prstGeom>
          <a:solidFill>
            <a:schemeClr val="tx1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6368" tIns="6368" rIns="6368" bIns="6368" numCol="1" anchor="ctr" anchorCtr="0" compatLnSpc="1">
            <a:prstTxWarp prst="textNoShape">
              <a:avLst/>
            </a:prstTxWarp>
          </a:bodyPr>
          <a:lstStyle/>
          <a:p>
            <a:pPr algn="ctr" defTabSz="4445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2200" b="1" dirty="0">
                <a:solidFill>
                  <a:srgbClr val="C00000"/>
                </a:solidFill>
                <a:effectLst/>
                <a:latin typeface="Arial" charset="0"/>
              </a:rPr>
              <a:t>Sociales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5500691" y="3046704"/>
            <a:ext cx="2867260" cy="1380842"/>
          </a:xfrm>
          <a:prstGeom prst="rect">
            <a:avLst/>
          </a:prstGeom>
          <a:noFill/>
          <a:ln>
            <a:solidFill>
              <a:srgbClr val="FFFF00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2" name="11 Rectángulo"/>
          <p:cNvSpPr/>
          <p:nvPr/>
        </p:nvSpPr>
        <p:spPr>
          <a:xfrm>
            <a:off x="5500691" y="3046704"/>
            <a:ext cx="2867260" cy="1380842"/>
          </a:xfrm>
          <a:prstGeom prst="rect">
            <a:avLst/>
          </a:prstGeom>
          <a:solidFill>
            <a:schemeClr val="tx1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6368" tIns="6368" rIns="6368" bIns="6368" numCol="1" anchor="ctr" anchorCtr="0" compatLnSpc="1">
            <a:prstTxWarp prst="textNoShape">
              <a:avLst/>
            </a:prstTxWarp>
          </a:bodyPr>
          <a:lstStyle/>
          <a:p>
            <a:pPr algn="ctr" defTabSz="4445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2200" b="1" dirty="0">
                <a:solidFill>
                  <a:srgbClr val="C00000"/>
                </a:solidFill>
                <a:effectLst/>
                <a:latin typeface="Arial" charset="0"/>
              </a:rPr>
              <a:t>Familiares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579273" y="5313670"/>
            <a:ext cx="2867260" cy="1380842"/>
          </a:xfrm>
          <a:prstGeom prst="rect">
            <a:avLst/>
          </a:prstGeom>
          <a:noFill/>
          <a:ln>
            <a:solidFill>
              <a:srgbClr val="FFFF00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0" name="9 Rectángulo"/>
          <p:cNvSpPr/>
          <p:nvPr/>
        </p:nvSpPr>
        <p:spPr>
          <a:xfrm>
            <a:off x="5579273" y="5313670"/>
            <a:ext cx="2867260" cy="1380842"/>
          </a:xfrm>
          <a:prstGeom prst="rect">
            <a:avLst/>
          </a:prstGeom>
          <a:solidFill>
            <a:schemeClr val="tx1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6368" tIns="6368" rIns="6368" bIns="6368" numCol="1" anchor="ctr" anchorCtr="0" compatLnSpc="1">
            <a:prstTxWarp prst="textNoShape">
              <a:avLst/>
            </a:prstTxWarp>
          </a:bodyPr>
          <a:lstStyle/>
          <a:p>
            <a:pPr algn="ctr" defTabSz="4445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2200" b="1" dirty="0">
                <a:solidFill>
                  <a:srgbClr val="C00000"/>
                </a:solidFill>
                <a:effectLst/>
                <a:latin typeface="Arial" charset="0"/>
              </a:rPr>
              <a:t>Cognitivas</a:t>
            </a:r>
          </a:p>
        </p:txBody>
      </p:sp>
      <p:sp>
        <p:nvSpPr>
          <p:cNvPr id="27655" name="2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METAS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Mis Documentos\DIANA GIRALDO\CONGRESO\MEDELLIN\PONENCIAS\FINAL\FOTOS PORTAFOLIO\DSCN16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304" y="2013992"/>
            <a:ext cx="3800848" cy="522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2" descr="D:\Mis Documentos\DIANA GIRALDO\CONGRESO\MEDELLIN\PONENCIAS\FINAL\FOTOS PORTAFOLIO\DSCN1619.JPG"/>
          <p:cNvPicPr>
            <a:picLocks noChangeAspect="1" noChangeArrowheads="1"/>
          </p:cNvPicPr>
          <p:nvPr/>
        </p:nvPicPr>
        <p:blipFill>
          <a:blip r:embed="rId3" cstate="print"/>
          <a:srcRect t="3975"/>
          <a:stretch>
            <a:fillRect/>
          </a:stretch>
        </p:blipFill>
        <p:spPr bwMode="auto">
          <a:xfrm>
            <a:off x="5430431" y="2086000"/>
            <a:ext cx="3875493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Mis Documentos\DIANA GIRALDO\CONGRESO\MEDELLIN\PONENCIAS\FINAL\FOTOS PORTAFOLIO\DSCN16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064" y="1998068"/>
            <a:ext cx="3825843" cy="525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2" descr="D:\Mis Documentos\DIANA GIRALDO\CONGRESO\MEDELLIN\PONENCIAS\FINAL\FOTOS PORTAFOLIO\DSCN1623.JPG"/>
          <p:cNvPicPr>
            <a:picLocks noChangeAspect="1" noChangeArrowheads="1"/>
          </p:cNvPicPr>
          <p:nvPr/>
        </p:nvPicPr>
        <p:blipFill>
          <a:blip r:embed="rId3" cstate="print"/>
          <a:srcRect b="4000"/>
          <a:stretch>
            <a:fillRect/>
          </a:stretch>
        </p:blipFill>
        <p:spPr bwMode="auto">
          <a:xfrm>
            <a:off x="5563252" y="2013992"/>
            <a:ext cx="393044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Mis Documentos\DIANA GIRALDO\CONGRESO\MEDELLIN\PONENCIAS\FINAL\FOTOS PORTAFOLIO\DSCN1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469" y="1948658"/>
            <a:ext cx="3873691" cy="532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2" descr="D:\Mis Documentos\DIANA GIRALDO\CONGRESO\MEDELLIN\PONENCIAS\FINAL\FOTOS PORTAFOLIO\DSCN16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6978" y="2013992"/>
            <a:ext cx="3776678" cy="5188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3 Flecha izquierda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586913" y="7367588"/>
            <a:ext cx="471487" cy="404812"/>
          </a:xfrm>
          <a:prstGeom prst="leftArrow">
            <a:avLst>
              <a:gd name="adj1" fmla="val 50000"/>
              <a:gd name="adj2" fmla="val 50001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1882" tIns="50941" rIns="101882" bIns="50941"/>
          <a:lstStyle/>
          <a:p>
            <a:endParaRPr lang="es-ES" sz="2700"/>
          </a:p>
        </p:txBody>
      </p:sp>
      <p:sp>
        <p:nvSpPr>
          <p:cNvPr id="31747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HERRAMIENTAS DE APOYO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628619" y="3227508"/>
            <a:ext cx="4162954" cy="1795399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/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6368" tIns="6368" rIns="6368" bIns="6368" anchor="ctr"/>
          <a:lstStyle/>
          <a:p>
            <a:pPr algn="ctr" defTabSz="444500">
              <a:lnSpc>
                <a:spcPct val="90000"/>
              </a:lnSpc>
              <a:spcAft>
                <a:spcPct val="35000"/>
              </a:spcAft>
            </a:pPr>
            <a:r>
              <a:rPr lang="es-ES" sz="2200" b="1" dirty="0">
                <a:solidFill>
                  <a:srgbClr val="C00000"/>
                </a:solidFill>
                <a:effectLst/>
                <a:latin typeface="Arial" charset="0"/>
                <a:ea typeface="ＭＳ Ｐゴシック" charset="-128"/>
              </a:rPr>
              <a:t>Para el </a:t>
            </a:r>
            <a:r>
              <a:rPr lang="es-ES" sz="2200" b="1" dirty="0" smtClean="0">
                <a:solidFill>
                  <a:srgbClr val="C00000"/>
                </a:solidFill>
                <a:effectLst/>
                <a:latin typeface="Arial" charset="0"/>
                <a:ea typeface="ＭＳ Ｐゴシック" charset="-128"/>
              </a:rPr>
              <a:t>coloquio</a:t>
            </a:r>
          </a:p>
          <a:p>
            <a:pPr algn="ctr" defTabSz="444500">
              <a:lnSpc>
                <a:spcPct val="90000"/>
              </a:lnSpc>
              <a:spcAft>
                <a:spcPct val="35000"/>
              </a:spcAft>
            </a:pPr>
            <a:r>
              <a:rPr lang="es-ES" sz="2200" dirty="0" smtClean="0">
                <a:solidFill>
                  <a:srgbClr val="C00000"/>
                </a:solidFill>
                <a:effectLst/>
                <a:latin typeface="Arial" charset="0"/>
                <a:ea typeface="ＭＳ Ｐゴシック" charset="-128"/>
              </a:rPr>
              <a:t>Portafolio</a:t>
            </a:r>
            <a:r>
              <a:rPr lang="es-ES" sz="2200" dirty="0">
                <a:solidFill>
                  <a:srgbClr val="C00000"/>
                </a:solidFill>
                <a:effectLst/>
                <a:latin typeface="Arial" charset="0"/>
                <a:ea typeface="ＭＳ Ｐゴシック" charset="-128"/>
              </a:rPr>
              <a:t>, cuadernos e informes de educadores, reelaboración de metas y de nuevos pactos</a:t>
            </a:r>
            <a:r>
              <a:rPr lang="es-ES" sz="2200" b="1" dirty="0">
                <a:solidFill>
                  <a:srgbClr val="C00000"/>
                </a:solidFill>
                <a:effectLst/>
                <a:latin typeface="Arial" charset="0"/>
                <a:ea typeface="ＭＳ Ｐゴシック" charset="-128"/>
              </a:rPr>
              <a:t>.</a:t>
            </a:r>
            <a:endParaRPr lang="es-ES" sz="2200" b="1" dirty="0">
              <a:solidFill>
                <a:srgbClr val="C00000"/>
              </a:solidFill>
              <a:effectLst/>
              <a:latin typeface="Arial" charset="0"/>
              <a:ea typeface="ＭＳ Ｐゴシック" charset="-128"/>
            </a:endParaRPr>
          </a:p>
        </p:txBody>
      </p:sp>
      <p:grpSp>
        <p:nvGrpSpPr>
          <p:cNvPr id="2" name="6 Grupo"/>
          <p:cNvGrpSpPr/>
          <p:nvPr/>
        </p:nvGrpSpPr>
        <p:grpSpPr>
          <a:xfrm>
            <a:off x="2811354" y="5512562"/>
            <a:ext cx="4441852" cy="1037934"/>
            <a:chOff x="6140014" y="3357944"/>
            <a:chExt cx="784045" cy="915824"/>
          </a:xfrm>
          <a:noFill/>
          <a:scene3d>
            <a:camera prst="orthographicFront"/>
            <a:lightRig rig="flat" dir="t"/>
          </a:scene3d>
        </p:grpSpPr>
        <p:sp>
          <p:nvSpPr>
            <p:cNvPr id="11" name="10 Rectángulo"/>
            <p:cNvSpPr/>
            <p:nvPr/>
          </p:nvSpPr>
          <p:spPr>
            <a:xfrm>
              <a:off x="6140014" y="3357944"/>
              <a:ext cx="784045" cy="915824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  <a:effectLst/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6140014" y="3357944"/>
              <a:ext cx="784045" cy="915824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  <a:effectLst/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368" tIns="6368" rIns="6368" bIns="6368" anchor="ctr"/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200" b="1" dirty="0">
                  <a:solidFill>
                    <a:srgbClr val="C00000"/>
                  </a:solidFill>
                  <a:effectLst/>
                  <a:latin typeface="Arial" charset="0"/>
                  <a:ea typeface="ＭＳ Ｐゴシック" charset="-128"/>
                </a:rPr>
                <a:t>Carpeta  de cada  estudiante</a:t>
              </a:r>
            </a:p>
          </p:txBody>
        </p:sp>
      </p:grpSp>
      <p:sp>
        <p:nvSpPr>
          <p:cNvPr id="10" name="9 Rectángulo"/>
          <p:cNvSpPr/>
          <p:nvPr/>
        </p:nvSpPr>
        <p:spPr>
          <a:xfrm>
            <a:off x="5187618" y="3227508"/>
            <a:ext cx="4163581" cy="1713790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/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6368" tIns="6368" rIns="6368" bIns="6368" anchor="ctr"/>
          <a:lstStyle/>
          <a:p>
            <a:pPr algn="ctr" defTabSz="444500">
              <a:lnSpc>
                <a:spcPct val="90000"/>
              </a:lnSpc>
              <a:spcAft>
                <a:spcPct val="35000"/>
              </a:spcAft>
            </a:pPr>
            <a:r>
              <a:rPr lang="es-ES" sz="2200" b="1" dirty="0">
                <a:solidFill>
                  <a:srgbClr val="C00000"/>
                </a:solidFill>
                <a:effectLst/>
                <a:latin typeface="Arial" charset="0"/>
                <a:ea typeface="ＭＳ Ｐゴシック" charset="-128"/>
              </a:rPr>
              <a:t>Para los diálogos </a:t>
            </a:r>
            <a:r>
              <a:rPr lang="es-ES" sz="2200" b="1" dirty="0" smtClean="0">
                <a:solidFill>
                  <a:srgbClr val="C00000"/>
                </a:solidFill>
                <a:effectLst/>
                <a:latin typeface="Arial" charset="0"/>
                <a:ea typeface="ＭＳ Ｐゴシック" charset="-128"/>
              </a:rPr>
              <a:t>informativos</a:t>
            </a:r>
          </a:p>
          <a:p>
            <a:pPr algn="ctr" defTabSz="444500">
              <a:lnSpc>
                <a:spcPct val="90000"/>
              </a:lnSpc>
              <a:spcAft>
                <a:spcPct val="35000"/>
              </a:spcAft>
            </a:pPr>
            <a:r>
              <a:rPr lang="es-ES" sz="2200" dirty="0" smtClean="0">
                <a:solidFill>
                  <a:srgbClr val="C00000"/>
                </a:solidFill>
                <a:effectLst/>
                <a:latin typeface="Arial" charset="0"/>
                <a:ea typeface="ＭＳ Ｐゴシック" charset="-128"/>
              </a:rPr>
              <a:t>Informes </a:t>
            </a:r>
            <a:r>
              <a:rPr lang="es-ES" sz="2200" dirty="0">
                <a:solidFill>
                  <a:srgbClr val="C00000"/>
                </a:solidFill>
                <a:effectLst/>
                <a:latin typeface="Arial" charset="0"/>
                <a:ea typeface="ＭＳ Ｐゴシック" charset="-128"/>
              </a:rPr>
              <a:t>de procesos escolares elaborados por los educadores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Mis Documentos\DIANA GIRALDO\CONGRESO\MEDELLIN\PONENCIAS\FINAL\FOTOS PORTAFOLIO\DSCN1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1686" y="1822825"/>
            <a:ext cx="3963498" cy="544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2" descr="D:\Mis Documentos\DIANA GIRALDO\CONGRESO\MEDELLIN\PONENCIAS\FINAL\FOTOS PORTAFOLIO\DSCN16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3256" y="1804589"/>
            <a:ext cx="3959300" cy="544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4063" y="2158008"/>
            <a:ext cx="8550275" cy="4664075"/>
          </a:xfrm>
        </p:spPr>
        <p:txBody>
          <a:bodyPr/>
          <a:lstStyle/>
          <a:p>
            <a:pPr marL="0" indent="0">
              <a:buNone/>
            </a:pPr>
            <a:r>
              <a:rPr lang="es-AR" b="1" dirty="0" smtClean="0">
                <a:cs typeface="Arial" charset="0"/>
              </a:rPr>
              <a:t>« Lo humano es aquello</a:t>
            </a:r>
            <a:br>
              <a:rPr lang="es-AR" b="1" dirty="0" smtClean="0">
                <a:cs typeface="Arial" charset="0"/>
              </a:rPr>
            </a:br>
            <a:r>
              <a:rPr lang="es-AR" b="1" dirty="0" smtClean="0">
                <a:cs typeface="Arial" charset="0"/>
              </a:rPr>
              <a:t>que construye la humanidad</a:t>
            </a:r>
            <a:br>
              <a:rPr lang="es-AR" b="1" dirty="0" smtClean="0">
                <a:cs typeface="Arial" charset="0"/>
              </a:rPr>
            </a:br>
            <a:r>
              <a:rPr lang="es-AR" b="1" dirty="0" smtClean="0">
                <a:cs typeface="Arial" charset="0"/>
              </a:rPr>
              <a:t>como una cosa muy distinta</a:t>
            </a:r>
            <a:br>
              <a:rPr lang="es-AR" b="1" dirty="0" smtClean="0">
                <a:cs typeface="Arial" charset="0"/>
              </a:rPr>
            </a:br>
            <a:r>
              <a:rPr lang="es-AR" b="1" dirty="0" smtClean="0">
                <a:cs typeface="Arial" charset="0"/>
              </a:rPr>
              <a:t>de una colección de individuos.</a:t>
            </a:r>
            <a:br>
              <a:rPr lang="es-AR" b="1" dirty="0" smtClean="0">
                <a:cs typeface="Arial" charset="0"/>
              </a:rPr>
            </a:br>
            <a:r>
              <a:rPr lang="es-AR" b="1" dirty="0" smtClean="0">
                <a:cs typeface="Arial" charset="0"/>
              </a:rPr>
              <a:t>De ahí que educar sea, precisamente,</a:t>
            </a:r>
            <a:br>
              <a:rPr lang="es-AR" b="1" dirty="0" smtClean="0">
                <a:cs typeface="Arial" charset="0"/>
              </a:rPr>
            </a:br>
            <a:r>
              <a:rPr lang="es-AR" b="1" dirty="0" smtClean="0">
                <a:cs typeface="Arial" charset="0"/>
              </a:rPr>
              <a:t>promover lo humano</a:t>
            </a:r>
            <a:br>
              <a:rPr lang="es-AR" b="1" dirty="0" smtClean="0">
                <a:cs typeface="Arial" charset="0"/>
              </a:rPr>
            </a:br>
            <a:r>
              <a:rPr lang="es-AR" b="1" dirty="0" smtClean="0">
                <a:cs typeface="Arial" charset="0"/>
              </a:rPr>
              <a:t>y construir la humanidad»</a:t>
            </a:r>
            <a:br>
              <a:rPr lang="es-AR" b="1" dirty="0" smtClean="0">
                <a:cs typeface="Arial" charset="0"/>
              </a:rPr>
            </a:br>
            <a:r>
              <a:rPr lang="es-AR" b="1" dirty="0" smtClean="0">
                <a:cs typeface="Arial" charset="0"/>
              </a:rPr>
              <a:t/>
            </a:r>
            <a:br>
              <a:rPr lang="es-AR" b="1" dirty="0" smtClean="0">
                <a:cs typeface="Arial" charset="0"/>
              </a:rPr>
            </a:br>
            <a:r>
              <a:rPr lang="es-AR" sz="2800" i="1" dirty="0" err="1" smtClean="0">
                <a:cs typeface="Arial" charset="0"/>
              </a:rPr>
              <a:t>P</a:t>
            </a:r>
            <a:r>
              <a:rPr lang="es-AR" sz="2800" i="1" dirty="0" err="1" smtClean="0">
                <a:cs typeface="Arial" charset="0"/>
              </a:rPr>
              <a:t>hilippe</a:t>
            </a:r>
            <a:r>
              <a:rPr lang="es-AR" sz="2800" i="1" dirty="0" smtClean="0">
                <a:cs typeface="Arial" charset="0"/>
              </a:rPr>
              <a:t> </a:t>
            </a:r>
            <a:r>
              <a:rPr lang="es-AR" sz="2800" i="1" dirty="0" err="1" smtClean="0">
                <a:cs typeface="Arial" charset="0"/>
              </a:rPr>
              <a:t>M</a:t>
            </a:r>
            <a:r>
              <a:rPr lang="es-AR" sz="2800" i="1" dirty="0" err="1" smtClean="0">
                <a:cs typeface="Arial" charset="0"/>
              </a:rPr>
              <a:t>eirieu</a:t>
            </a:r>
            <a:r>
              <a:rPr lang="es-AR" sz="2800" i="1" dirty="0" smtClean="0">
                <a:cs typeface="Arial" charset="0"/>
              </a:rPr>
              <a:t>, «Le </a:t>
            </a:r>
            <a:r>
              <a:rPr lang="es-AR" sz="2800" i="1" dirty="0" err="1" smtClean="0">
                <a:cs typeface="Arial" charset="0"/>
              </a:rPr>
              <a:t>Choix</a:t>
            </a:r>
            <a:r>
              <a:rPr lang="es-AR" sz="2800" i="1" dirty="0" smtClean="0">
                <a:cs typeface="Arial" charset="0"/>
              </a:rPr>
              <a:t>  </a:t>
            </a:r>
            <a:r>
              <a:rPr lang="es-AR" sz="2800" i="1" dirty="0" err="1" smtClean="0">
                <a:cs typeface="Arial" charset="0"/>
              </a:rPr>
              <a:t>D</a:t>
            </a:r>
            <a:r>
              <a:rPr lang="es-AR" sz="2800" i="1" dirty="0" err="1" smtClean="0">
                <a:cs typeface="Arial" charset="0"/>
              </a:rPr>
              <a:t>´éduquer</a:t>
            </a:r>
            <a:r>
              <a:rPr lang="es-AR" sz="2800" i="1" dirty="0" smtClean="0">
                <a:cs typeface="Arial" charset="0"/>
              </a:rPr>
              <a:t>»</a:t>
            </a:r>
            <a:endParaRPr lang="es-CO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Mis Documentos\DIANA GIRALDO\CONGRESO\MEDELLIN\PONENCIAS\FINAL\FOTOS PORTAFOLIO\DSCN1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944" y="1221904"/>
            <a:ext cx="4455553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Mis Documentos\DIANA GIRALDO\CONGRESO\MEDELLIN\PONENCIAS\FINAL\FOTOS PORTAFOLIO\DSCN16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2347" y="1829718"/>
            <a:ext cx="3961349" cy="544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2" descr="D:\Mis Documentos\DIANA GIRALDO\CONGRESO\MEDELLIN\PONENCIAS\FINAL\FOTOS PORTAFOLIO\DSCN16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139" y="1797968"/>
            <a:ext cx="3978207" cy="546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Mis Documentos\DIANA GIRALDO\CONGRESO\MEDELLIN\PONENCIAS\FINAL\FOTOS PORTAFOLIO\DSCN16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3288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2" descr="D:\Mis Documentos\DIANA GIRALDO\CONGRESO\MEDELLIN\PONENCIAS\FINAL\FOTOS PORTAFOLIO\DSCN16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1700" y="3670300"/>
            <a:ext cx="53086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2" descr="D:\Mis Documentos\DIANA GIRALDO\CONGRESO\MEDELLIN\PONENCIAS\FINAL\FOTOS PORTAFOLIO\DSCN16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1725"/>
            <a:ext cx="5451475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Mis Documentos\DIANA GIRALDO\CONGRESO\MEDELLIN\PONENCIAS\FINAL\FOTOS PORTAFOLIO\DSCN16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600" y="295275"/>
            <a:ext cx="574357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2" descr="D:\Mis Documentos\DIANA GIRALDO\CONGRESO\MEDELLIN\PONENCIAS\FINAL\FOTOS PORTAFOLIO\DSCN16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8063" y="3722688"/>
            <a:ext cx="5240337" cy="404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5376" y="0"/>
            <a:ext cx="8468320" cy="7772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1850" y="2743200"/>
            <a:ext cx="8548688" cy="1249363"/>
          </a:xfrm>
        </p:spPr>
        <p:txBody>
          <a:bodyPr/>
          <a:lstStyle/>
          <a:p>
            <a:pPr marL="0" indent="0" algn="ctr">
              <a:buFont typeface="Wingdings" charset="2"/>
              <a:buNone/>
            </a:pPr>
            <a:r>
              <a:rPr lang="es-AR" sz="6700" b="1" dirty="0" smtClean="0">
                <a:solidFill>
                  <a:srgbClr val="FFC000"/>
                </a:solidFill>
                <a:latin typeface="Bradley Hand ITC" pitchFamily="66" charset="0"/>
              </a:rPr>
              <a:t>Video</a:t>
            </a:r>
            <a:endParaRPr lang="es-AR" sz="6700" b="1" dirty="0" smtClean="0">
              <a:solidFill>
                <a:srgbClr val="FFC000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3 Flecha izquierda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586913" y="7367588"/>
            <a:ext cx="471487" cy="404812"/>
          </a:xfrm>
          <a:prstGeom prst="leftArrow">
            <a:avLst>
              <a:gd name="adj1" fmla="val 50000"/>
              <a:gd name="adj2" fmla="val 50001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1882" tIns="50941" rIns="101882" bIns="50941"/>
          <a:lstStyle/>
          <a:p>
            <a:endParaRPr lang="es-ES" sz="2700"/>
          </a:p>
        </p:txBody>
      </p:sp>
      <p:sp>
        <p:nvSpPr>
          <p:cNvPr id="39939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MOMENTOS DE INFORMES</a:t>
            </a:r>
            <a:endParaRPr lang="es-ES" smtClean="0"/>
          </a:p>
        </p:txBody>
      </p:sp>
      <p:grpSp>
        <p:nvGrpSpPr>
          <p:cNvPr id="2" name="5 Grupo"/>
          <p:cNvGrpSpPr/>
          <p:nvPr/>
        </p:nvGrpSpPr>
        <p:grpSpPr>
          <a:xfrm>
            <a:off x="1025642" y="2617050"/>
            <a:ext cx="3925005" cy="1985925"/>
            <a:chOff x="7759908" y="2246857"/>
            <a:chExt cx="988963" cy="654831"/>
          </a:xfrm>
          <a:noFill/>
          <a:scene3d>
            <a:camera prst="orthographicFront"/>
            <a:lightRig rig="flat" dir="t"/>
          </a:scene3d>
        </p:grpSpPr>
        <p:sp>
          <p:nvSpPr>
            <p:cNvPr id="16" name="15 Rectángulo"/>
            <p:cNvSpPr/>
            <p:nvPr/>
          </p:nvSpPr>
          <p:spPr>
            <a:xfrm>
              <a:off x="7759908" y="2246857"/>
              <a:ext cx="988963" cy="654831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  <a:effectLst/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</p:sp>
        <p:sp>
          <p:nvSpPr>
            <p:cNvPr id="17" name="16 Rectángulo"/>
            <p:cNvSpPr/>
            <p:nvPr/>
          </p:nvSpPr>
          <p:spPr>
            <a:xfrm>
              <a:off x="7759908" y="2246857"/>
              <a:ext cx="988963" cy="654831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  <a:effectLst/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368" tIns="6368" rIns="6368" bIns="6368" anchor="ctr"/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200" b="1" dirty="0">
                  <a:solidFill>
                    <a:srgbClr val="C00000"/>
                  </a:solidFill>
                  <a:effectLst/>
                  <a:latin typeface="Arial" charset="0"/>
                  <a:ea typeface="ＭＳ Ｐゴシック" charset="-128"/>
                </a:rPr>
                <a:t>Primer </a:t>
              </a:r>
              <a:r>
                <a:rPr lang="es-ES" sz="2200" b="1" dirty="0" smtClean="0">
                  <a:solidFill>
                    <a:srgbClr val="C00000"/>
                  </a:solidFill>
                  <a:effectLst/>
                  <a:latin typeface="Arial" charset="0"/>
                  <a:ea typeface="ＭＳ Ｐゴシック" charset="-128"/>
                </a:rPr>
                <a:t>Momento</a:t>
              </a:r>
            </a:p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200" dirty="0" smtClean="0">
                  <a:solidFill>
                    <a:srgbClr val="C00000"/>
                  </a:solidFill>
                  <a:effectLst/>
                  <a:latin typeface="Arial" charset="0"/>
                  <a:ea typeface="ＭＳ Ｐゴシック" charset="-128"/>
                </a:rPr>
                <a:t>Coloquios </a:t>
              </a:r>
              <a:r>
                <a:rPr lang="es-ES" sz="2200" dirty="0">
                  <a:solidFill>
                    <a:srgbClr val="C00000"/>
                  </a:solidFill>
                  <a:effectLst/>
                  <a:latin typeface="Arial" charset="0"/>
                  <a:ea typeface="ＭＳ Ｐゴシック" charset="-128"/>
                </a:rPr>
                <a:t>entre marzo y abril</a:t>
              </a:r>
            </a:p>
          </p:txBody>
        </p:sp>
      </p:grpSp>
      <p:grpSp>
        <p:nvGrpSpPr>
          <p:cNvPr id="3" name="6 Grupo"/>
          <p:cNvGrpSpPr/>
          <p:nvPr/>
        </p:nvGrpSpPr>
        <p:grpSpPr>
          <a:xfrm>
            <a:off x="5266826" y="2603484"/>
            <a:ext cx="3925005" cy="1985925"/>
            <a:chOff x="7759908" y="3066338"/>
            <a:chExt cx="988963" cy="654831"/>
          </a:xfrm>
          <a:noFill/>
          <a:scene3d>
            <a:camera prst="orthographicFront"/>
            <a:lightRig rig="flat" dir="t"/>
          </a:scene3d>
        </p:grpSpPr>
        <p:sp>
          <p:nvSpPr>
            <p:cNvPr id="14" name="13 Rectángulo"/>
            <p:cNvSpPr/>
            <p:nvPr/>
          </p:nvSpPr>
          <p:spPr>
            <a:xfrm>
              <a:off x="7759908" y="3066338"/>
              <a:ext cx="988963" cy="654831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  <a:effectLst/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</p:sp>
        <p:sp>
          <p:nvSpPr>
            <p:cNvPr id="15" name="14 Rectángulo"/>
            <p:cNvSpPr/>
            <p:nvPr/>
          </p:nvSpPr>
          <p:spPr>
            <a:xfrm>
              <a:off x="7759908" y="3066338"/>
              <a:ext cx="988963" cy="654831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  <a:effectLst/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368" tIns="6368" rIns="6368" bIns="6368" anchor="ctr"/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200" b="1" dirty="0">
                  <a:solidFill>
                    <a:srgbClr val="C00000"/>
                  </a:solidFill>
                  <a:effectLst/>
                  <a:latin typeface="Arial" charset="0"/>
                  <a:ea typeface="ＭＳ Ｐゴシック" charset="-128"/>
                </a:rPr>
                <a:t>Segundo </a:t>
              </a:r>
              <a:r>
                <a:rPr lang="es-ES" sz="2200" b="1" dirty="0" smtClean="0">
                  <a:solidFill>
                    <a:srgbClr val="C00000"/>
                  </a:solidFill>
                  <a:effectLst/>
                  <a:latin typeface="Arial" charset="0"/>
                  <a:ea typeface="ＭＳ Ｐゴシック" charset="-128"/>
                </a:rPr>
                <a:t>Momento</a:t>
              </a:r>
            </a:p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200" dirty="0" smtClean="0">
                  <a:solidFill>
                    <a:srgbClr val="C00000"/>
                  </a:solidFill>
                  <a:effectLst/>
                  <a:latin typeface="Arial" charset="0"/>
                  <a:ea typeface="ＭＳ Ｐゴシック" charset="-128"/>
                </a:rPr>
                <a:t>Diálogos </a:t>
              </a:r>
              <a:r>
                <a:rPr lang="es-ES" sz="2200" dirty="0">
                  <a:solidFill>
                    <a:srgbClr val="C00000"/>
                  </a:solidFill>
                  <a:effectLst/>
                  <a:latin typeface="Arial" charset="0"/>
                  <a:ea typeface="ＭＳ Ｐゴシック" charset="-128"/>
                </a:rPr>
                <a:t>informativos sobre procesos escolares a mediados de junio</a:t>
              </a:r>
            </a:p>
          </p:txBody>
        </p:sp>
      </p:grpSp>
      <p:grpSp>
        <p:nvGrpSpPr>
          <p:cNvPr id="4" name="7 Grupo"/>
          <p:cNvGrpSpPr/>
          <p:nvPr/>
        </p:nvGrpSpPr>
        <p:grpSpPr>
          <a:xfrm>
            <a:off x="989551" y="4924611"/>
            <a:ext cx="3925005" cy="1985925"/>
            <a:chOff x="7759908" y="3885819"/>
            <a:chExt cx="988963" cy="654831"/>
          </a:xfrm>
          <a:noFill/>
          <a:scene3d>
            <a:camera prst="orthographicFront"/>
            <a:lightRig rig="flat" dir="t"/>
          </a:scene3d>
        </p:grpSpPr>
        <p:sp>
          <p:nvSpPr>
            <p:cNvPr id="12" name="11 Rectángulo"/>
            <p:cNvSpPr/>
            <p:nvPr/>
          </p:nvSpPr>
          <p:spPr>
            <a:xfrm>
              <a:off x="7759908" y="3885819"/>
              <a:ext cx="988963" cy="654831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  <a:effectLst/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</p:sp>
        <p:sp>
          <p:nvSpPr>
            <p:cNvPr id="13" name="12 Rectángulo"/>
            <p:cNvSpPr/>
            <p:nvPr/>
          </p:nvSpPr>
          <p:spPr>
            <a:xfrm>
              <a:off x="7759908" y="3885819"/>
              <a:ext cx="988963" cy="654831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  <a:effectLst/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368" tIns="6368" rIns="6368" bIns="6368" anchor="ctr"/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200" b="1" dirty="0">
                  <a:solidFill>
                    <a:srgbClr val="C00000"/>
                  </a:solidFill>
                  <a:effectLst/>
                  <a:latin typeface="Arial" charset="0"/>
                  <a:ea typeface="ＭＳ Ｐゴシック" charset="-128"/>
                </a:rPr>
                <a:t>Tercer </a:t>
              </a:r>
              <a:r>
                <a:rPr lang="es-ES" sz="2200" b="1" dirty="0" smtClean="0">
                  <a:solidFill>
                    <a:srgbClr val="C00000"/>
                  </a:solidFill>
                  <a:effectLst/>
                  <a:latin typeface="Arial" charset="0"/>
                  <a:ea typeface="ＭＳ Ｐゴシック" charset="-128"/>
                </a:rPr>
                <a:t>Momento</a:t>
              </a:r>
            </a:p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200" dirty="0" smtClean="0">
                  <a:solidFill>
                    <a:srgbClr val="C00000"/>
                  </a:solidFill>
                  <a:effectLst/>
                  <a:latin typeface="Arial" charset="0"/>
                  <a:ea typeface="ＭＳ Ｐゴシック" charset="-128"/>
                </a:rPr>
                <a:t>Coloquios </a:t>
              </a:r>
              <a:r>
                <a:rPr lang="es-ES" sz="2200" dirty="0">
                  <a:solidFill>
                    <a:srgbClr val="C00000"/>
                  </a:solidFill>
                  <a:effectLst/>
                  <a:latin typeface="Arial" charset="0"/>
                  <a:ea typeface="ＭＳ Ｐゴシック" charset="-128"/>
                </a:rPr>
                <a:t>en septiembre</a:t>
              </a:r>
            </a:p>
          </p:txBody>
        </p:sp>
      </p:grpSp>
      <p:grpSp>
        <p:nvGrpSpPr>
          <p:cNvPr id="6" name="8 Grupo"/>
          <p:cNvGrpSpPr/>
          <p:nvPr/>
        </p:nvGrpSpPr>
        <p:grpSpPr>
          <a:xfrm>
            <a:off x="5245224" y="4917505"/>
            <a:ext cx="3925005" cy="1985925"/>
            <a:chOff x="7756168" y="4774942"/>
            <a:chExt cx="988963" cy="654831"/>
          </a:xfrm>
          <a:noFill/>
          <a:scene3d>
            <a:camera prst="orthographicFront"/>
            <a:lightRig rig="flat" dir="t"/>
          </a:scene3d>
        </p:grpSpPr>
        <p:sp>
          <p:nvSpPr>
            <p:cNvPr id="10" name="9 Rectángulo"/>
            <p:cNvSpPr/>
            <p:nvPr/>
          </p:nvSpPr>
          <p:spPr>
            <a:xfrm>
              <a:off x="7756168" y="4774942"/>
              <a:ext cx="988963" cy="654831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  <a:effectLst/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7756168" y="4774942"/>
              <a:ext cx="988963" cy="654831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  <a:effectLst/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368" tIns="6368" rIns="6368" bIns="6368" anchor="ctr"/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200" b="1" dirty="0">
                  <a:solidFill>
                    <a:srgbClr val="C00000"/>
                  </a:solidFill>
                  <a:effectLst/>
                  <a:latin typeface="Arial" charset="0"/>
                  <a:ea typeface="ＭＳ Ｐゴシック" charset="-128"/>
                </a:rPr>
                <a:t>Cuarto </a:t>
              </a:r>
              <a:r>
                <a:rPr lang="es-ES" sz="2200" b="1" dirty="0" smtClean="0">
                  <a:solidFill>
                    <a:srgbClr val="C00000"/>
                  </a:solidFill>
                  <a:effectLst/>
                  <a:latin typeface="Arial" charset="0"/>
                  <a:ea typeface="ＭＳ Ｐゴシック" charset="-128"/>
                </a:rPr>
                <a:t>Momento</a:t>
              </a:r>
            </a:p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200" dirty="0" smtClean="0">
                  <a:solidFill>
                    <a:srgbClr val="C00000"/>
                  </a:solidFill>
                  <a:effectLst/>
                  <a:latin typeface="Arial" charset="0"/>
                  <a:ea typeface="ＭＳ Ｐゴシック" charset="-128"/>
                </a:rPr>
                <a:t>Diálogos </a:t>
              </a:r>
              <a:r>
                <a:rPr lang="es-ES" sz="2200" dirty="0">
                  <a:solidFill>
                    <a:srgbClr val="C00000"/>
                  </a:solidFill>
                  <a:effectLst/>
                  <a:latin typeface="Arial" charset="0"/>
                  <a:ea typeface="ＭＳ Ｐゴシック" charset="-128"/>
                </a:rPr>
                <a:t>informativos </a:t>
              </a:r>
              <a:r>
                <a:rPr lang="es-ES" sz="2200" dirty="0" smtClean="0">
                  <a:solidFill>
                    <a:srgbClr val="C00000"/>
                  </a:solidFill>
                  <a:effectLst/>
                  <a:latin typeface="Arial" charset="0"/>
                  <a:ea typeface="ＭＳ Ｐゴシック" charset="-128"/>
                </a:rPr>
                <a:t>sobre </a:t>
              </a:r>
              <a:r>
                <a:rPr lang="es-ES" sz="2200" dirty="0">
                  <a:solidFill>
                    <a:srgbClr val="C00000"/>
                  </a:solidFill>
                  <a:effectLst/>
                  <a:latin typeface="Arial" charset="0"/>
                  <a:ea typeface="ＭＳ Ｐゴシック" charset="-128"/>
                </a:rPr>
                <a:t>procesos escolares  antes de finalizar noviembre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3 Flecha izquierda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586913" y="7367588"/>
            <a:ext cx="471487" cy="404812"/>
          </a:xfrm>
          <a:prstGeom prst="leftArrow">
            <a:avLst>
              <a:gd name="adj1" fmla="val 50000"/>
              <a:gd name="adj2" fmla="val 50001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1882" tIns="50941" rIns="101882" bIns="50941"/>
          <a:lstStyle/>
          <a:p>
            <a:endParaRPr lang="es-ES" sz="2700"/>
          </a:p>
        </p:txBody>
      </p:sp>
      <p:sp>
        <p:nvSpPr>
          <p:cNvPr id="40963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ESTRATEGIAS DE EVALUACIÓN</a:t>
            </a:r>
          </a:p>
        </p:txBody>
      </p:sp>
      <p:grpSp>
        <p:nvGrpSpPr>
          <p:cNvPr id="2" name="8 Grupo"/>
          <p:cNvGrpSpPr/>
          <p:nvPr/>
        </p:nvGrpSpPr>
        <p:grpSpPr>
          <a:xfrm>
            <a:off x="751925" y="3750582"/>
            <a:ext cx="3881231" cy="1215738"/>
            <a:chOff x="9245745" y="3916875"/>
            <a:chExt cx="1021235" cy="392022"/>
          </a:xfrm>
          <a:noFill/>
          <a:scene3d>
            <a:camera prst="orthographicFront"/>
            <a:lightRig rig="flat" dir="t"/>
          </a:scene3d>
        </p:grpSpPr>
        <p:sp>
          <p:nvSpPr>
            <p:cNvPr id="13" name="12 Rectángulo"/>
            <p:cNvSpPr/>
            <p:nvPr/>
          </p:nvSpPr>
          <p:spPr>
            <a:xfrm>
              <a:off x="9245745" y="3916875"/>
              <a:ext cx="1021235" cy="392022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  <a:effectLst/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9245745" y="3916875"/>
              <a:ext cx="1021235" cy="392022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  <a:effectLst/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368" tIns="6368" rIns="6368" bIns="6368" anchor="ctr"/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200" b="1" dirty="0" smtClean="0">
                  <a:solidFill>
                    <a:srgbClr val="C00000"/>
                  </a:solidFill>
                  <a:effectLst/>
                  <a:latin typeface="Arial" charset="0"/>
                  <a:ea typeface="ＭＳ Ｐゴシック" charset="-128"/>
                </a:rPr>
                <a:t>Coloquio</a:t>
              </a:r>
            </a:p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200" dirty="0" smtClean="0">
                  <a:solidFill>
                    <a:srgbClr val="C00000"/>
                  </a:solidFill>
                  <a:effectLst/>
                  <a:latin typeface="Arial" charset="0"/>
                  <a:ea typeface="ＭＳ Ｐゴシック" charset="-128"/>
                </a:rPr>
                <a:t>(Autonómico </a:t>
              </a:r>
              <a:r>
                <a:rPr lang="es-ES" sz="2200" dirty="0">
                  <a:solidFill>
                    <a:srgbClr val="C00000"/>
                  </a:solidFill>
                  <a:effectLst/>
                  <a:latin typeface="Arial" charset="0"/>
                  <a:ea typeface="ＭＳ Ｐゴシック" charset="-128"/>
                </a:rPr>
                <a:t>y </a:t>
              </a:r>
              <a:r>
                <a:rPr lang="es-ES" sz="2200" dirty="0" err="1">
                  <a:solidFill>
                    <a:srgbClr val="C00000"/>
                  </a:solidFill>
                  <a:effectLst/>
                  <a:latin typeface="Arial" charset="0"/>
                  <a:ea typeface="ＭＳ Ｐゴシック" charset="-128"/>
                </a:rPr>
                <a:t>Sociónomico</a:t>
              </a:r>
              <a:r>
                <a:rPr lang="es-ES" sz="2200" dirty="0">
                  <a:solidFill>
                    <a:srgbClr val="C00000"/>
                  </a:solidFill>
                  <a:effectLst/>
                  <a:latin typeface="Arial" charset="0"/>
                  <a:ea typeface="ＭＳ Ｐゴシック" charset="-128"/>
                </a:rPr>
                <a:t>)</a:t>
              </a:r>
            </a:p>
          </p:txBody>
        </p:sp>
      </p:grpSp>
      <p:sp>
        <p:nvSpPr>
          <p:cNvPr id="12" name="11 Rectángulo"/>
          <p:cNvSpPr/>
          <p:nvPr/>
        </p:nvSpPr>
        <p:spPr>
          <a:xfrm>
            <a:off x="5187618" y="3750582"/>
            <a:ext cx="4356484" cy="1215738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/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6368" tIns="6368" rIns="6368" bIns="6368" anchor="ctr"/>
          <a:lstStyle/>
          <a:p>
            <a:pPr algn="ctr" defTabSz="4445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2200" b="1" dirty="0">
                <a:solidFill>
                  <a:srgbClr val="C00000"/>
                </a:solidFill>
                <a:effectLst/>
                <a:latin typeface="Arial" charset="0"/>
                <a:ea typeface="ＭＳ Ｐゴシック" charset="-128"/>
              </a:rPr>
              <a:t>Diálogos informativos sobre procesos escolares</a:t>
            </a:r>
          </a:p>
          <a:p>
            <a:pPr algn="ctr" defTabSz="4445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2200" dirty="0">
                <a:solidFill>
                  <a:srgbClr val="C00000"/>
                </a:solidFill>
                <a:effectLst/>
                <a:latin typeface="Arial" charset="0"/>
                <a:ea typeface="ＭＳ Ｐゴシック" charset="-128"/>
              </a:rPr>
              <a:t>(Heteroevaluativo)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9357" y="0"/>
            <a:ext cx="8154339" cy="7772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4824" y="0"/>
            <a:ext cx="5040559" cy="7361994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MISIÓN</a:t>
            </a:r>
            <a:endParaRPr lang="es-ES" b="1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 smtClean="0"/>
              <a:t>El </a:t>
            </a:r>
            <a:r>
              <a:rPr lang="es-CO" b="1" dirty="0" smtClean="0"/>
              <a:t>Colegio </a:t>
            </a:r>
            <a:r>
              <a:rPr lang="es-CO" b="1" dirty="0" err="1" smtClean="0"/>
              <a:t>Soleira</a:t>
            </a:r>
            <a:r>
              <a:rPr lang="es-CO" b="1" dirty="0" smtClean="0"/>
              <a:t> </a:t>
            </a:r>
            <a:r>
              <a:rPr lang="es-CO" dirty="0" smtClean="0"/>
              <a:t>es una Institución</a:t>
            </a:r>
            <a:br>
              <a:rPr lang="es-CO" dirty="0" smtClean="0"/>
            </a:br>
            <a:r>
              <a:rPr lang="es-CO" dirty="0" smtClean="0"/>
              <a:t>que educa niños y jóvenes en los niveles preescolar, básica y media académica</a:t>
            </a:r>
            <a:br>
              <a:rPr lang="es-CO" dirty="0" smtClean="0"/>
            </a:br>
            <a:r>
              <a:rPr lang="es-CO" dirty="0" smtClean="0"/>
              <a:t>en el marco de la filosofía humanista</a:t>
            </a:r>
            <a:br>
              <a:rPr lang="es-CO" dirty="0" smtClean="0"/>
            </a:br>
            <a:r>
              <a:rPr lang="es-CO" dirty="0" smtClean="0"/>
              <a:t>y de la escuela activa, hacia el desarrollo humano integral, sostenible, equitativo y diverso, en un espacio natural que permite el goce del aprendizaje.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6832" y="-2232"/>
            <a:ext cx="5543550" cy="75755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2816" y="-74240"/>
            <a:ext cx="5703888" cy="78660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COMPONENTES DE EVALUACIÓN</a:t>
            </a:r>
            <a:endParaRPr lang="es-CO" smtClean="0"/>
          </a:p>
        </p:txBody>
      </p:sp>
      <p:grpSp>
        <p:nvGrpSpPr>
          <p:cNvPr id="3" name="5 Grupo"/>
          <p:cNvGrpSpPr/>
          <p:nvPr/>
        </p:nvGrpSpPr>
        <p:grpSpPr>
          <a:xfrm>
            <a:off x="3088585" y="2662064"/>
            <a:ext cx="3626369" cy="1052520"/>
            <a:chOff x="9245745" y="2246857"/>
            <a:chExt cx="1021235" cy="392022"/>
          </a:xfrm>
          <a:noFill/>
          <a:scene3d>
            <a:camera prst="orthographicFront"/>
            <a:lightRig rig="flat" dir="t"/>
          </a:scene3d>
        </p:grpSpPr>
        <p:sp>
          <p:nvSpPr>
            <p:cNvPr id="4" name="3 Rectángulo"/>
            <p:cNvSpPr/>
            <p:nvPr/>
          </p:nvSpPr>
          <p:spPr>
            <a:xfrm>
              <a:off x="9245745" y="2246857"/>
              <a:ext cx="1021235" cy="392022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  <a:effectLst/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</p:sp>
        <p:sp>
          <p:nvSpPr>
            <p:cNvPr id="5" name="4 Rectángulo"/>
            <p:cNvSpPr/>
            <p:nvPr/>
          </p:nvSpPr>
          <p:spPr>
            <a:xfrm>
              <a:off x="9245745" y="2246857"/>
              <a:ext cx="1021235" cy="392022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  <a:effectLst/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368" tIns="6368" rIns="6368" bIns="6368" anchor="ctr"/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200" b="1" dirty="0">
                  <a:solidFill>
                    <a:srgbClr val="C00000"/>
                  </a:solidFill>
                  <a:effectLst/>
                  <a:latin typeface="Arial" charset="0"/>
                  <a:ea typeface="ＭＳ Ｐゴシック" charset="-128"/>
                </a:rPr>
                <a:t>Autoevaluación</a:t>
              </a:r>
            </a:p>
          </p:txBody>
        </p:sp>
      </p:grpSp>
      <p:grpSp>
        <p:nvGrpSpPr>
          <p:cNvPr id="6" name="7 Grupo"/>
          <p:cNvGrpSpPr/>
          <p:nvPr/>
        </p:nvGrpSpPr>
        <p:grpSpPr>
          <a:xfrm>
            <a:off x="3088585" y="4171832"/>
            <a:ext cx="3626369" cy="1052520"/>
            <a:chOff x="9245745" y="3360202"/>
            <a:chExt cx="1021235" cy="392022"/>
          </a:xfrm>
          <a:noFill/>
          <a:scene3d>
            <a:camera prst="orthographicFront"/>
            <a:lightRig rig="flat" dir="t"/>
          </a:scene3d>
        </p:grpSpPr>
        <p:sp>
          <p:nvSpPr>
            <p:cNvPr id="7" name="6 Rectángulo"/>
            <p:cNvSpPr/>
            <p:nvPr/>
          </p:nvSpPr>
          <p:spPr>
            <a:xfrm>
              <a:off x="9245745" y="3360202"/>
              <a:ext cx="1021235" cy="392022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  <a:effectLst/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9245745" y="3360202"/>
              <a:ext cx="1021235" cy="392022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  <a:effectLst/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368" tIns="6368" rIns="6368" bIns="6368" anchor="ctr"/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200" b="1" dirty="0">
                  <a:solidFill>
                    <a:srgbClr val="C00000"/>
                  </a:solidFill>
                  <a:effectLst/>
                  <a:latin typeface="Arial" charset="0"/>
                  <a:ea typeface="ＭＳ Ｐゴシック" charset="-128"/>
                </a:rPr>
                <a:t>Heteroevaluación</a:t>
              </a:r>
            </a:p>
          </p:txBody>
        </p:sp>
      </p:grpSp>
      <p:grpSp>
        <p:nvGrpSpPr>
          <p:cNvPr id="9" name="6 Grupo"/>
          <p:cNvGrpSpPr/>
          <p:nvPr/>
        </p:nvGrpSpPr>
        <p:grpSpPr>
          <a:xfrm>
            <a:off x="3088585" y="5681599"/>
            <a:ext cx="3626369" cy="1052520"/>
            <a:chOff x="9245745" y="2803530"/>
            <a:chExt cx="1021235" cy="392022"/>
          </a:xfrm>
          <a:noFill/>
          <a:scene3d>
            <a:camera prst="orthographicFront"/>
            <a:lightRig rig="flat" dir="t"/>
          </a:scene3d>
        </p:grpSpPr>
        <p:sp>
          <p:nvSpPr>
            <p:cNvPr id="10" name="9 Rectángulo"/>
            <p:cNvSpPr/>
            <p:nvPr/>
          </p:nvSpPr>
          <p:spPr>
            <a:xfrm>
              <a:off x="9245745" y="2803530"/>
              <a:ext cx="1021235" cy="392022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  <a:effectLst/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9245745" y="2803530"/>
              <a:ext cx="1021235" cy="392022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  <a:effectLst/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368" tIns="6368" rIns="6368" bIns="6368" anchor="ctr"/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200" b="1" dirty="0">
                  <a:solidFill>
                    <a:srgbClr val="C00000"/>
                  </a:solidFill>
                  <a:effectLst/>
                  <a:latin typeface="Arial" charset="0"/>
                  <a:ea typeface="ＭＳ Ｐゴシック" charset="-128"/>
                </a:rPr>
                <a:t>Coevaluación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ESCALA DE VALORACIÓN</a:t>
            </a:r>
          </a:p>
        </p:txBody>
      </p:sp>
      <p:grpSp>
        <p:nvGrpSpPr>
          <p:cNvPr id="2" name="5 Grupo"/>
          <p:cNvGrpSpPr/>
          <p:nvPr/>
        </p:nvGrpSpPr>
        <p:grpSpPr>
          <a:xfrm>
            <a:off x="910343" y="3220907"/>
            <a:ext cx="3810243" cy="1023372"/>
            <a:chOff x="10659011" y="2246857"/>
            <a:chExt cx="784045" cy="392022"/>
          </a:xfrm>
          <a:noFill/>
          <a:scene3d>
            <a:camera prst="orthographicFront"/>
            <a:lightRig rig="flat" dir="t"/>
          </a:scene3d>
        </p:grpSpPr>
        <p:sp>
          <p:nvSpPr>
            <p:cNvPr id="16" name="15 Rectángulo"/>
            <p:cNvSpPr/>
            <p:nvPr/>
          </p:nvSpPr>
          <p:spPr>
            <a:xfrm>
              <a:off x="10659011" y="2246857"/>
              <a:ext cx="784045" cy="392022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  <a:effectLst/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</p:sp>
        <p:sp>
          <p:nvSpPr>
            <p:cNvPr id="17" name="16 Rectángulo"/>
            <p:cNvSpPr/>
            <p:nvPr/>
          </p:nvSpPr>
          <p:spPr>
            <a:xfrm>
              <a:off x="10659011" y="2246857"/>
              <a:ext cx="784045" cy="392022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  <a:effectLst/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368" tIns="6368" rIns="6368" bIns="6368" anchor="ctr"/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200" b="1" dirty="0">
                  <a:solidFill>
                    <a:srgbClr val="C00000"/>
                  </a:solidFill>
                  <a:effectLst/>
                  <a:latin typeface="Arial" charset="0"/>
                  <a:ea typeface="ＭＳ Ｐゴシック" charset="-128"/>
                </a:rPr>
                <a:t>Desempeño superior</a:t>
              </a:r>
            </a:p>
          </p:txBody>
        </p:sp>
      </p:grpSp>
      <p:grpSp>
        <p:nvGrpSpPr>
          <p:cNvPr id="3" name="6 Grupo"/>
          <p:cNvGrpSpPr/>
          <p:nvPr/>
        </p:nvGrpSpPr>
        <p:grpSpPr>
          <a:xfrm>
            <a:off x="5067517" y="3220907"/>
            <a:ext cx="3810243" cy="1023372"/>
            <a:chOff x="10659011" y="2803530"/>
            <a:chExt cx="784045" cy="392022"/>
          </a:xfrm>
          <a:noFill/>
          <a:scene3d>
            <a:camera prst="orthographicFront"/>
            <a:lightRig rig="flat" dir="t"/>
          </a:scene3d>
        </p:grpSpPr>
        <p:sp>
          <p:nvSpPr>
            <p:cNvPr id="14" name="13 Rectángulo"/>
            <p:cNvSpPr/>
            <p:nvPr/>
          </p:nvSpPr>
          <p:spPr>
            <a:xfrm>
              <a:off x="10659011" y="2803530"/>
              <a:ext cx="784045" cy="392022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  <a:effectLst/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</p:sp>
        <p:sp>
          <p:nvSpPr>
            <p:cNvPr id="15" name="14 Rectángulo"/>
            <p:cNvSpPr/>
            <p:nvPr/>
          </p:nvSpPr>
          <p:spPr>
            <a:xfrm>
              <a:off x="10659011" y="2803530"/>
              <a:ext cx="784045" cy="392022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  <a:effectLst/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368" tIns="6368" rIns="6368" bIns="6368" anchor="ctr"/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200" b="1" dirty="0">
                  <a:solidFill>
                    <a:srgbClr val="C00000"/>
                  </a:solidFill>
                  <a:effectLst/>
                  <a:latin typeface="Arial" charset="0"/>
                  <a:ea typeface="ＭＳ Ｐゴシック" charset="-128"/>
                </a:rPr>
                <a:t>Desempeño alto</a:t>
              </a:r>
            </a:p>
          </p:txBody>
        </p:sp>
      </p:grpSp>
      <p:grpSp>
        <p:nvGrpSpPr>
          <p:cNvPr id="4" name="7 Grupo"/>
          <p:cNvGrpSpPr/>
          <p:nvPr/>
        </p:nvGrpSpPr>
        <p:grpSpPr>
          <a:xfrm>
            <a:off x="910343" y="4879052"/>
            <a:ext cx="3810243" cy="1023372"/>
            <a:chOff x="10659011" y="3360202"/>
            <a:chExt cx="784045" cy="392022"/>
          </a:xfrm>
          <a:noFill/>
          <a:scene3d>
            <a:camera prst="orthographicFront"/>
            <a:lightRig rig="flat" dir="t"/>
          </a:scene3d>
        </p:grpSpPr>
        <p:sp>
          <p:nvSpPr>
            <p:cNvPr id="12" name="11 Rectángulo"/>
            <p:cNvSpPr/>
            <p:nvPr/>
          </p:nvSpPr>
          <p:spPr>
            <a:xfrm>
              <a:off x="10659011" y="3360202"/>
              <a:ext cx="784045" cy="392022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  <a:effectLst/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</p:sp>
        <p:sp>
          <p:nvSpPr>
            <p:cNvPr id="13" name="12 Rectángulo"/>
            <p:cNvSpPr/>
            <p:nvPr/>
          </p:nvSpPr>
          <p:spPr>
            <a:xfrm>
              <a:off x="10659011" y="3360202"/>
              <a:ext cx="784045" cy="392022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  <a:effectLst/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368" tIns="6368" rIns="6368" bIns="6368" anchor="ctr"/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200" b="1" dirty="0">
                  <a:solidFill>
                    <a:srgbClr val="C00000"/>
                  </a:solidFill>
                  <a:effectLst/>
                  <a:latin typeface="Arial" charset="0"/>
                  <a:ea typeface="ＭＳ Ｐゴシック" charset="-128"/>
                </a:rPr>
                <a:t>Desempeño básico</a:t>
              </a:r>
            </a:p>
          </p:txBody>
        </p:sp>
      </p:grpSp>
      <p:grpSp>
        <p:nvGrpSpPr>
          <p:cNvPr id="6" name="8 Grupo"/>
          <p:cNvGrpSpPr/>
          <p:nvPr/>
        </p:nvGrpSpPr>
        <p:grpSpPr>
          <a:xfrm>
            <a:off x="5067517" y="4879052"/>
            <a:ext cx="3810243" cy="1023372"/>
            <a:chOff x="10659011" y="3916875"/>
            <a:chExt cx="784045" cy="392022"/>
          </a:xfrm>
          <a:noFill/>
          <a:scene3d>
            <a:camera prst="orthographicFront"/>
            <a:lightRig rig="flat" dir="t"/>
          </a:scene3d>
        </p:grpSpPr>
        <p:sp>
          <p:nvSpPr>
            <p:cNvPr id="10" name="9 Rectángulo"/>
            <p:cNvSpPr/>
            <p:nvPr/>
          </p:nvSpPr>
          <p:spPr>
            <a:xfrm>
              <a:off x="10659011" y="3916875"/>
              <a:ext cx="784045" cy="392022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  <a:effectLst/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10659011" y="3916875"/>
              <a:ext cx="784045" cy="392022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  <a:effectLst/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368" tIns="6368" rIns="6368" bIns="6368" anchor="ctr"/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200" b="1" dirty="0">
                  <a:solidFill>
                    <a:srgbClr val="C00000"/>
                  </a:solidFill>
                  <a:effectLst/>
                  <a:latin typeface="Arial" charset="0"/>
                  <a:ea typeface="ＭＳ Ｐゴシック" charset="-128"/>
                </a:rPr>
                <a:t>Desempeño bajo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mtClean="0"/>
              <a:t>RESULTADOS EN EVALUACIONES EXTERNAS</a:t>
            </a:r>
            <a:endParaRPr lang="es-AR" smtClean="0"/>
          </a:p>
        </p:txBody>
      </p:sp>
      <p:sp>
        <p:nvSpPr>
          <p:cNvPr id="48131" name="4 Subtítul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CO" sz="1800" dirty="0" smtClean="0"/>
              <a:t>Corresponde al 70% de los egresados</a:t>
            </a:r>
            <a:endParaRPr lang="es-CO" sz="1800" dirty="0" smtClean="0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print"/>
          <a:srcRect l="3478" t="1604" r="1739" b="2160"/>
          <a:stretch>
            <a:fillRect/>
          </a:stretch>
        </p:blipFill>
        <p:spPr bwMode="auto">
          <a:xfrm>
            <a:off x="924744" y="3094112"/>
            <a:ext cx="784887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RESULTADOS ICFES </a:t>
            </a:r>
            <a:endParaRPr lang="es-ES" dirty="0" smtClean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graphicFrame>
        <p:nvGraphicFramePr>
          <p:cNvPr id="4" name="1 Gráfico"/>
          <p:cNvGraphicFramePr>
            <a:graphicFrameLocks noGrp="1"/>
          </p:cNvGraphicFramePr>
          <p:nvPr/>
        </p:nvGraphicFramePr>
        <p:xfrm>
          <a:off x="0" y="2374032"/>
          <a:ext cx="10058400" cy="5398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COLEGIO SOLEIRA</a:t>
            </a:r>
            <a:endParaRPr lang="es-ES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MX" sz="2800" b="1" dirty="0" smtClean="0"/>
              <a:t>E-MAIL</a:t>
            </a: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 smtClean="0"/>
              <a:t>soleira1@gmail.com</a:t>
            </a:r>
          </a:p>
          <a:p>
            <a:pPr>
              <a:buNone/>
            </a:pPr>
            <a:endParaRPr lang="es-MX" sz="1200" dirty="0" smtClean="0"/>
          </a:p>
          <a:p>
            <a:pPr>
              <a:buNone/>
            </a:pPr>
            <a:r>
              <a:rPr lang="es-MX" sz="2800" b="1" dirty="0" smtClean="0"/>
              <a:t>TELEFONOS</a:t>
            </a:r>
          </a:p>
          <a:p>
            <a:pPr>
              <a:buNone/>
            </a:pPr>
            <a:r>
              <a:rPr lang="es-MX" sz="2800" dirty="0" smtClean="0"/>
              <a:t>	309 33 74    Telefax 279 10 80</a:t>
            </a:r>
          </a:p>
          <a:p>
            <a:pPr>
              <a:buNone/>
            </a:pPr>
            <a:endParaRPr lang="es-MX" sz="1200" dirty="0" smtClean="0"/>
          </a:p>
          <a:p>
            <a:pPr>
              <a:buNone/>
            </a:pPr>
            <a:r>
              <a:rPr lang="es-MX" sz="2800" b="1" dirty="0" smtClean="0"/>
              <a:t>DIRECCION </a:t>
            </a:r>
          </a:p>
          <a:p>
            <a:pPr>
              <a:buNone/>
            </a:pPr>
            <a:r>
              <a:rPr lang="es-MX" sz="2800" dirty="0" smtClean="0"/>
              <a:t>	Calle 91 sur # 60 – 124 Pueblo Viejo – La Estrella</a:t>
            </a:r>
          </a:p>
          <a:p>
            <a:pPr>
              <a:buNone/>
            </a:pPr>
            <a:endParaRPr lang="es-MX" sz="1200" dirty="0" smtClean="0"/>
          </a:p>
          <a:p>
            <a:pPr>
              <a:buNone/>
            </a:pPr>
            <a:r>
              <a:rPr lang="es-MX" sz="2800" b="1" dirty="0" smtClean="0"/>
              <a:t>PAGINA WEB</a:t>
            </a:r>
          </a:p>
          <a:p>
            <a:pPr>
              <a:buNone/>
            </a:pPr>
            <a:r>
              <a:rPr lang="es-MX" sz="2800" dirty="0" smtClean="0"/>
              <a:t>	www.soleira.edu.co</a:t>
            </a:r>
            <a:endParaRPr lang="es-E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1850" y="3428925"/>
            <a:ext cx="8548688" cy="12493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0288" tIns="45144" rIns="90288" bIns="45144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s-AR" sz="6700" b="1" dirty="0" smtClean="0">
                <a:solidFill>
                  <a:srgbClr val="FFC000"/>
                </a:solidFill>
                <a:latin typeface="Bradley Hand ITC" pitchFamily="66" charset="0"/>
              </a:rPr>
              <a:t>¡MUCHAS GRACIAS!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1850" y="3500933"/>
            <a:ext cx="8548688" cy="12493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0288" tIns="45144" rIns="90288" bIns="45144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s-AR" sz="6700" b="1" dirty="0" smtClean="0">
                <a:solidFill>
                  <a:srgbClr val="FFC000"/>
                </a:solidFill>
                <a:latin typeface="Bradley Hand ITC" pitchFamily="66" charset="0"/>
              </a:rPr>
              <a:t>GLOSARIO BASICO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mtClean="0"/>
              <a:t>AUTOESQUEMA</a:t>
            </a:r>
            <a:endParaRPr lang="es-AR" smtClean="0"/>
          </a:p>
        </p:txBody>
      </p:sp>
      <p:sp>
        <p:nvSpPr>
          <p:cNvPr id="5325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sz="2800" dirty="0" smtClean="0"/>
              <a:t>Es el esquema psicológico e ideológico mediante el cual el ser humano individual, se piensa a sí mismo, se percibe y juzga su apariencia física, sus emociones, acciones, reacciones y comportamientos.</a:t>
            </a:r>
          </a:p>
          <a:p>
            <a:pPr marL="0" indent="0">
              <a:buNone/>
            </a:pPr>
            <a:r>
              <a:rPr lang="es-ES_tradnl" sz="2800" dirty="0" smtClean="0"/>
              <a:t>De un </a:t>
            </a:r>
            <a:r>
              <a:rPr lang="es-ES_tradnl" sz="2800" dirty="0" err="1" smtClean="0"/>
              <a:t>autoesquema</a:t>
            </a:r>
            <a:r>
              <a:rPr lang="es-ES_tradnl" sz="2800" dirty="0" smtClean="0"/>
              <a:t> adecuado y armónico depende la capacidad de articulación del individuo con otros individuos, con la sociedad y con el mundo natural. El </a:t>
            </a:r>
            <a:r>
              <a:rPr lang="es-ES_tradnl" sz="2800" dirty="0" err="1" smtClean="0"/>
              <a:t>autoesquema</a:t>
            </a:r>
            <a:r>
              <a:rPr lang="es-ES_tradnl" sz="2800" dirty="0" smtClean="0"/>
              <a:t> incluye autoestima, </a:t>
            </a:r>
            <a:r>
              <a:rPr lang="es-ES_tradnl" sz="2800" dirty="0" err="1" smtClean="0"/>
              <a:t>autoconcepto</a:t>
            </a:r>
            <a:r>
              <a:rPr lang="es-ES_tradnl" sz="2800" dirty="0" smtClean="0"/>
              <a:t>, </a:t>
            </a:r>
            <a:r>
              <a:rPr lang="es-ES_tradnl" sz="2800" dirty="0" err="1" smtClean="0"/>
              <a:t>autoaprecio</a:t>
            </a:r>
            <a:r>
              <a:rPr lang="es-ES_tradnl" sz="2800" dirty="0" smtClean="0"/>
              <a:t>, autovaloración, autocontrol, autorregulación y autorrealización.</a:t>
            </a:r>
            <a:endParaRPr lang="es-CO" sz="2800" dirty="0" smtClean="0"/>
          </a:p>
          <a:p>
            <a:pPr>
              <a:buNone/>
            </a:pPr>
            <a:endParaRPr lang="es-CO" sz="2800" dirty="0" smtClean="0"/>
          </a:p>
          <a:p>
            <a:pPr>
              <a:buNone/>
            </a:pPr>
            <a:endParaRPr lang="es-A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ALGUNOS DATOS DE NUESTRA HISTORIA</a:t>
            </a:r>
            <a:endParaRPr lang="es-E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sz="2800" dirty="0" smtClean="0"/>
              <a:t>El </a:t>
            </a:r>
            <a:r>
              <a:rPr lang="es-MX" sz="2800" dirty="0" err="1" smtClean="0"/>
              <a:t>Soleira</a:t>
            </a:r>
            <a:r>
              <a:rPr lang="es-MX" sz="2800" dirty="0" smtClean="0"/>
              <a:t> nace  por  la iniciativa de la educadora Suiza Ruth </a:t>
            </a:r>
            <a:r>
              <a:rPr lang="es-MX" sz="2800" dirty="0" err="1" smtClean="0"/>
              <a:t>Bitterli</a:t>
            </a:r>
            <a:r>
              <a:rPr lang="es-MX" sz="2800" dirty="0" smtClean="0"/>
              <a:t> en 1984 en el sector de </a:t>
            </a:r>
            <a:r>
              <a:rPr lang="es-MX" sz="2800" dirty="0" err="1" smtClean="0"/>
              <a:t>Calazans</a:t>
            </a:r>
            <a:r>
              <a:rPr lang="es-MX" sz="2800" dirty="0" smtClean="0"/>
              <a:t> en Medellín.</a:t>
            </a:r>
          </a:p>
          <a:p>
            <a:pPr marL="0" indent="0">
              <a:buNone/>
            </a:pPr>
            <a:endParaRPr lang="es-MX" sz="700" dirty="0" smtClean="0"/>
          </a:p>
          <a:p>
            <a:pPr marL="0" indent="0">
              <a:buNone/>
            </a:pPr>
            <a:r>
              <a:rPr lang="es-MX" sz="2800" dirty="0" smtClean="0"/>
              <a:t>Actualmente tenemos nuestra sede campestre en el municipio de La Estrella, sector de Pueblo Viejo. </a:t>
            </a:r>
          </a:p>
          <a:p>
            <a:pPr marL="0" indent="0">
              <a:buNone/>
            </a:pPr>
            <a:r>
              <a:rPr lang="es-MX" sz="2800" dirty="0" smtClean="0"/>
              <a:t>Ofrece educación formal en los niveles preescolar, básica y media.</a:t>
            </a:r>
          </a:p>
          <a:p>
            <a:pPr marL="0" indent="0">
              <a:buNone/>
            </a:pPr>
            <a:endParaRPr lang="es-MX" sz="700" dirty="0" smtClean="0"/>
          </a:p>
          <a:p>
            <a:pPr marL="0" indent="0">
              <a:buNone/>
            </a:pPr>
            <a:r>
              <a:rPr lang="es-MX" sz="2800" dirty="0" smtClean="0"/>
              <a:t>Han egresado del </a:t>
            </a:r>
            <a:r>
              <a:rPr lang="es-MX" sz="2800" dirty="0" err="1" smtClean="0"/>
              <a:t>Soleira</a:t>
            </a:r>
            <a:r>
              <a:rPr lang="es-MX" sz="2800" dirty="0" smtClean="0"/>
              <a:t> 249 jóvenes en 12 promociones para diferentes universidades estatales y privadas de nuestro medio.</a:t>
            </a:r>
            <a:endParaRPr lang="es-MX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mtClean="0"/>
              <a:t>AUTONOMÍA</a:t>
            </a:r>
            <a:endParaRPr lang="es-AR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r>
              <a:rPr lang="es-ES_tradnl" dirty="0" smtClean="0"/>
              <a:t>Capacidad de cada individuo para darse su propia norma de crecimiento y desarrollo, para pensar, decir y construir su proyecto de vida personal, para asumir responsablemente las normas en relación con el bien común y con el propio bien y para </a:t>
            </a:r>
            <a:r>
              <a:rPr lang="es-ES_tradnl" dirty="0" err="1" smtClean="0"/>
              <a:t>autorregular</a:t>
            </a:r>
            <a:r>
              <a:rPr lang="es-ES_tradnl" dirty="0" smtClean="0"/>
              <a:t> su proceso.</a:t>
            </a:r>
            <a:endParaRPr lang="es-CO" dirty="0" smtClean="0"/>
          </a:p>
          <a:p>
            <a:endParaRPr lang="es-A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AUTOEVALUACIÓN</a:t>
            </a:r>
            <a:endParaRPr lang="es-AR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 smtClean="0"/>
          </a:p>
          <a:p>
            <a:pPr marL="0" indent="0">
              <a:buNone/>
            </a:pPr>
            <a:r>
              <a:rPr lang="es-ES_tradnl" dirty="0" smtClean="0"/>
              <a:t>Actividad escolar de revisión de vida propiciada por el educador (a) acompañante de grado sobre diferentes aspectos académicos y </a:t>
            </a:r>
            <a:r>
              <a:rPr lang="es-ES_tradnl" dirty="0" err="1" smtClean="0"/>
              <a:t>actitudinales</a:t>
            </a:r>
            <a:r>
              <a:rPr lang="es-ES_tradnl" dirty="0" smtClean="0"/>
              <a:t> en orden a la realización plena de su proyecto de vida. Este material se convierte en insumo para los coloquios.</a:t>
            </a:r>
            <a:endParaRPr lang="es-CO" dirty="0" smtClean="0"/>
          </a:p>
          <a:p>
            <a:endParaRPr lang="es-CO" dirty="0" smtClean="0"/>
          </a:p>
          <a:p>
            <a:endParaRPr lang="es-CO" dirty="0" smtClean="0"/>
          </a:p>
          <a:p>
            <a:endParaRPr lang="es-A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mtClean="0"/>
              <a:t>COEVALUACIÓN</a:t>
            </a:r>
            <a:endParaRPr lang="es-AR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r>
              <a:rPr lang="es-ES_tradnl" dirty="0" smtClean="0"/>
              <a:t>Actividad escolar propiciada por el educador (a)  acompañante  del grado escolar que orienta, a fin de que los estudiantes se evalúen entre sí, en asuntos académicos y </a:t>
            </a:r>
            <a:r>
              <a:rPr lang="es-ES_tradnl" dirty="0" err="1" smtClean="0"/>
              <a:t>actitudinales</a:t>
            </a:r>
            <a:r>
              <a:rPr lang="es-ES_tradnl" dirty="0" smtClean="0"/>
              <a:t>. El resultado de este proceso también se lleva al portafolio y al coloquio.</a:t>
            </a:r>
            <a:endParaRPr lang="es-CO" dirty="0" smtClean="0"/>
          </a:p>
          <a:p>
            <a:endParaRPr lang="es-C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mtClean="0"/>
              <a:t>HETEROEVALUACIÓN</a:t>
            </a:r>
            <a:endParaRPr lang="es-AR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r>
              <a:rPr lang="es-ES_tradnl" dirty="0" smtClean="0"/>
              <a:t>Actividad escolar realizada por el educador (a), a los estudiantes en aspectos académicos y </a:t>
            </a:r>
            <a:r>
              <a:rPr lang="es-ES_tradnl" dirty="0" err="1" smtClean="0"/>
              <a:t>actitudinales</a:t>
            </a:r>
            <a:r>
              <a:rPr lang="es-ES_tradnl" dirty="0" smtClean="0"/>
              <a:t> con la finalidad de acompañar procesos de maduración individual y grupal. El resultado de este proceso se lleva al portafolio y al coloquio.</a:t>
            </a:r>
            <a:endParaRPr lang="es-CO" dirty="0" smtClean="0"/>
          </a:p>
          <a:p>
            <a:endParaRPr lang="es-A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mtClean="0"/>
              <a:t>COLOQUIO</a:t>
            </a:r>
            <a:endParaRPr lang="es-AR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sz="2800" dirty="0" smtClean="0"/>
              <a:t>Es un diálogo  formativo de carácter evaluativo que se realiza entre el estudiante, el educador (a) y el padre-madre de familia sobre los procesos de aprendizaje y </a:t>
            </a:r>
            <a:r>
              <a:rPr lang="es-ES_tradnl" sz="2800" dirty="0" err="1" smtClean="0"/>
              <a:t>actitudinales</a:t>
            </a:r>
            <a:r>
              <a:rPr lang="es-ES_tradnl" sz="2800" dirty="0" smtClean="0"/>
              <a:t> que se presentan en cualquier momento del año escolar según criterio institucional.  Como resultado de la interlocución deben quedar compromisos escritos y verbales entre las partes.  El estudiante es quien informa, sobre sus metas de desarrollo social, personal y de saberes específicos y familiares.</a:t>
            </a:r>
            <a:endParaRPr lang="es-CO" sz="2800" dirty="0" smtClean="0"/>
          </a:p>
          <a:p>
            <a:endParaRPr lang="es-A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DECLARACIÓN</a:t>
            </a:r>
            <a:br>
              <a:rPr lang="es-CO" dirty="0" smtClean="0"/>
            </a:br>
            <a:r>
              <a:rPr lang="es-CO" dirty="0" smtClean="0"/>
              <a:t>DE METAS COGNITIVAS</a:t>
            </a:r>
            <a:endParaRPr lang="es-AR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Las metas cognitivas o relativas a cada una de las áreas del conocimiento y a sus diferentes asignaturas son propuestas por la dirección de la institución educativa, en consenso con las directrices nacionales y con los intereses significativos de la comunidad de estudiantes. Son pactadas entre el/la educador/a  de grupo y el grupo mismo de estudiantes, al comienzo de cada año lectivo.</a:t>
            </a:r>
            <a:endParaRPr lang="es-CO" dirty="0" smtClean="0"/>
          </a:p>
          <a:p>
            <a:endParaRPr lang="es-A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DECLARACIÓN DE COMPETENCIA PERSONAL</a:t>
            </a:r>
            <a:endParaRPr lang="es-AR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Es la capacidad de llevar a cabo tareas orientadas hacia unas metas con independencia. De ello, forma parte, así mismo, la relación con las propias posibilidades y limitaciones físicas, intuitivas y mentales. Es el desarrollo de la inteligencia </a:t>
            </a:r>
            <a:r>
              <a:rPr lang="es-ES" dirty="0" err="1" smtClean="0"/>
              <a:t>intrapersonal</a:t>
            </a:r>
            <a:r>
              <a:rPr lang="es-ES" dirty="0" smtClean="0"/>
              <a:t>. Son pactadas entre el/la educador/a  de grupo y el grupo mismo de estudiantes, al comienzo de cada año lectivo.</a:t>
            </a:r>
            <a:endParaRPr lang="es-CO" dirty="0" smtClean="0"/>
          </a:p>
          <a:p>
            <a:endParaRPr lang="es-A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mtClean="0"/>
              <a:t>DECLARACIÓN DE COMPETENCIA SOCIAL</a:t>
            </a:r>
            <a:endParaRPr lang="es-AR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Es la capacidad de tratar con otros, de entenderse en clase y en la sociedad, así como de compartir y de configurar asuntos de interés común. Es el desarrollo de la inteligencia interpersonal. Son pactadas entre el/la educador/a  de grupo y el grupo mismo de estudiantes, al comienzo de cada año lectivo.</a:t>
            </a:r>
            <a:endParaRPr lang="es-CO" dirty="0" smtClean="0"/>
          </a:p>
          <a:p>
            <a:endParaRPr lang="es-A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Título"/>
          <p:cNvSpPr>
            <a:spLocks noGrp="1"/>
          </p:cNvSpPr>
          <p:nvPr>
            <p:ph type="title"/>
          </p:nvPr>
        </p:nvSpPr>
        <p:spPr>
          <a:xfrm>
            <a:off x="677863" y="1570311"/>
            <a:ext cx="6256337" cy="947737"/>
          </a:xfrm>
        </p:spPr>
        <p:txBody>
          <a:bodyPr/>
          <a:lstStyle/>
          <a:p>
            <a:r>
              <a:rPr lang="es-CO" dirty="0" smtClean="0"/>
              <a:t>DECLARACIÓN DE COMPETENCIA DEL SABER ESPECÍFICO  O COGNITIVA</a:t>
            </a:r>
            <a:endParaRPr lang="es-AR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Es la capacidad de demostrar los conocimientos necesarios y de tener las correspondientes actitudes, habilidades y competencias para realizar tareas concretas. Son pactadas entre el/la educador/a  de grupo y el grupo mismo de estudiantes, al comienzo de cada año lectivo. </a:t>
            </a:r>
            <a:endParaRPr lang="es-CO" dirty="0" smtClean="0"/>
          </a:p>
          <a:p>
            <a:endParaRPr lang="es-A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mtClean="0"/>
              <a:t>DECLARACIÓN DE COMPETENCIA FAMILIAR</a:t>
            </a:r>
            <a:endParaRPr lang="es-CO" smtClean="0"/>
          </a:p>
        </p:txBody>
      </p:sp>
      <p:sp>
        <p:nvSpPr>
          <p:cNvPr id="6349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r>
              <a:rPr lang="es-CO" dirty="0" smtClean="0"/>
              <a:t>Es la capacidad de pactar con su grupo familiar metas favorables al desarrollo integral y acordes con valores y principios. Estas se realizan en el ambiente natural del hogar.</a:t>
            </a:r>
          </a:p>
          <a:p>
            <a:pPr marL="0" indent="0">
              <a:buNone/>
            </a:pPr>
            <a:r>
              <a:rPr lang="es-CO" dirty="0" smtClean="0"/>
              <a:t> </a:t>
            </a:r>
          </a:p>
          <a:p>
            <a:pPr marL="0" indent="0">
              <a:buNone/>
            </a:pPr>
            <a:r>
              <a:rPr lang="es-CO" dirty="0" smtClean="0"/>
              <a:t>Estas metas se colocan en el portafolio y se habla de ellas en el coloquio.</a:t>
            </a:r>
            <a:endParaRPr lang="es-C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1414463"/>
            <a:ext cx="6256337" cy="1391617"/>
          </a:xfrm>
        </p:spPr>
        <p:txBody>
          <a:bodyPr/>
          <a:lstStyle/>
          <a:p>
            <a:pPr marL="457200" algn="l"/>
            <a:r>
              <a:rPr lang="es-MX" dirty="0" smtClean="0"/>
              <a:t>319 estudiantes</a:t>
            </a:r>
            <a:br>
              <a:rPr lang="es-MX" dirty="0" smtClean="0"/>
            </a:br>
            <a:r>
              <a:rPr lang="es-MX" dirty="0" smtClean="0"/>
              <a:t>  21 maestros</a:t>
            </a:r>
            <a:br>
              <a:rPr lang="es-MX" dirty="0" smtClean="0"/>
            </a:br>
            <a:r>
              <a:rPr lang="es-MX" dirty="0" smtClean="0"/>
              <a:t>    3 directivos docentes</a:t>
            </a:r>
            <a:endParaRPr lang="es-ES" dirty="0" smtClean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754063" y="3022104"/>
            <a:ext cx="8550275" cy="4156571"/>
          </a:xfrm>
        </p:spPr>
        <p:txBody>
          <a:bodyPr/>
          <a:lstStyle/>
          <a:p>
            <a:pPr marL="0" indent="0">
              <a:buNone/>
            </a:pPr>
            <a:r>
              <a:rPr lang="es-MX" sz="2600" b="1" dirty="0" smtClean="0"/>
              <a:t>Público que atiende</a:t>
            </a:r>
            <a:r>
              <a:rPr lang="es-MX" sz="2600" dirty="0" smtClean="0"/>
              <a:t>: Estudiantes procedentes de diferentes sectores de Medellín, Envigado, Itagüí, Sabaneta , Caldas y La Estrella.</a:t>
            </a:r>
          </a:p>
          <a:p>
            <a:pPr marL="0" indent="0">
              <a:buNone/>
            </a:pPr>
            <a:endParaRPr lang="es-MX" sz="1050" dirty="0" smtClean="0"/>
          </a:p>
          <a:p>
            <a:pPr marL="0" indent="0">
              <a:buNone/>
            </a:pPr>
            <a:r>
              <a:rPr lang="es-MX" sz="2600" b="1" dirty="0" smtClean="0"/>
              <a:t>Estudiantes con barreras para el aprendizaje y la participación (BAP): </a:t>
            </a:r>
            <a:r>
              <a:rPr lang="es-MX" sz="2600" dirty="0" smtClean="0"/>
              <a:t>56 estudiantes, es decir el 17.5 % de la población escolar.</a:t>
            </a:r>
          </a:p>
          <a:p>
            <a:pPr marL="0" indent="0">
              <a:buNone/>
            </a:pPr>
            <a:endParaRPr lang="es-MX" sz="1050" dirty="0" smtClean="0"/>
          </a:p>
          <a:p>
            <a:pPr marL="0" indent="0">
              <a:buNone/>
            </a:pPr>
            <a:r>
              <a:rPr lang="es-MX" sz="2600" b="1" dirty="0" smtClean="0"/>
              <a:t>Proceso de selección</a:t>
            </a:r>
            <a:r>
              <a:rPr lang="es-MX" sz="2600" dirty="0" smtClean="0"/>
              <a:t>: Presentación institucional mensual, semana de pasantía, revisión de documentos, diálogo de los padres con equipo de selección.</a:t>
            </a:r>
            <a:endParaRPr lang="es-CO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2800" b="1" dirty="0" smtClean="0"/>
              <a:t>Plan de estudios con énfasis en artes en básica primaria</a:t>
            </a:r>
            <a:r>
              <a:rPr lang="es-ES" sz="2800" dirty="0" smtClean="0"/>
              <a:t> a través de tejidos, pintura, manualidades, música, teatro y culinaria.</a:t>
            </a:r>
            <a:br>
              <a:rPr lang="es-ES" sz="2800" dirty="0" smtClean="0"/>
            </a:b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800" b="1" dirty="0" smtClean="0"/>
              <a:t>Énfasis crítico creativo e investigativo en la básica secundaria y la media académica</a:t>
            </a:r>
            <a:r>
              <a:rPr lang="es-ES" sz="2800" dirty="0" smtClean="0"/>
              <a:t>: Preguntas de alto orden, proyectos de investigación grupal, proyectos de investigación de interés individual.</a:t>
            </a:r>
            <a:br>
              <a:rPr lang="es-ES" sz="2800" dirty="0" smtClean="0"/>
            </a:br>
            <a:r>
              <a:rPr lang="es-ES" sz="2800" dirty="0" smtClean="0"/>
              <a:t/>
            </a:r>
            <a:br>
              <a:rPr lang="es-ES" sz="2800" dirty="0" smtClean="0"/>
            </a:br>
            <a:endParaRPr lang="es-CO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2800" b="1" dirty="0" smtClean="0"/>
              <a:t>Proyectos de investigación por grado en preescolar y básica primaria desde áreas integradas</a:t>
            </a:r>
            <a:r>
              <a:rPr lang="es-ES" sz="2800" dirty="0" smtClean="0"/>
              <a:t>: aves de corral, conejos, lombrices, huerta escolar, plantas medicinales, además, teatro experimental escolar.</a:t>
            </a:r>
          </a:p>
          <a:p>
            <a:pPr marL="0" indent="0">
              <a:buNone/>
            </a:pPr>
            <a:endParaRPr lang="es-ES" sz="2800" dirty="0" smtClean="0"/>
          </a:p>
          <a:p>
            <a:pPr marL="0" indent="0">
              <a:buNone/>
            </a:pPr>
            <a:r>
              <a:rPr lang="es-ES" sz="2800" b="1" dirty="0" smtClean="0"/>
              <a:t>Área de indagación social </a:t>
            </a:r>
            <a:r>
              <a:rPr lang="es-ES" sz="2800" b="1" dirty="0" err="1" smtClean="0"/>
              <a:t>soleirana</a:t>
            </a:r>
            <a:r>
              <a:rPr lang="es-ES" sz="2800" b="1" dirty="0" smtClean="0"/>
              <a:t>  “CASA ABIERTA”, </a:t>
            </a:r>
            <a:r>
              <a:rPr lang="es-ES" sz="2800" dirty="0" smtClean="0"/>
              <a:t>la cual busca problematizar el mundo de la vida y buscar  vías alternativas de solución desde su realidad de estudiantes.</a:t>
            </a:r>
          </a:p>
          <a:p>
            <a:endParaRPr lang="es-CO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smtClean="0"/>
          </a:p>
        </p:txBody>
      </p:sp>
      <p:pic>
        <p:nvPicPr>
          <p:cNvPr id="21507" name="VIDEO LIDERES - SOLEIRA.wmv">
            <a:hlinkClick r:id="" action="ppaction://media"/>
          </p:cNvPr>
          <p:cNvPicPr>
            <a:picLocks noChangeAspect="1" noChangeArrowheads="1"/>
          </p:cNvPicPr>
          <p:nvPr>
            <p:ph idx="1"/>
            <a:quickTime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10058400" cy="7772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15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50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AR" b="1" dirty="0" smtClean="0"/>
          </a:p>
          <a:p>
            <a:pPr marL="0" indent="0" algn="ctr">
              <a:buNone/>
            </a:pPr>
            <a:r>
              <a:rPr lang="es-AR" b="1" dirty="0" smtClean="0"/>
              <a:t>SISTEMA INTEGRAL</a:t>
            </a:r>
          </a:p>
          <a:p>
            <a:pPr marL="0" indent="0" algn="ctr">
              <a:buNone/>
            </a:pPr>
            <a:r>
              <a:rPr lang="es-AR" b="1" dirty="0" smtClean="0"/>
              <a:t>DE EVALUACIÓN ESCOLAR SOLEIRANO</a:t>
            </a:r>
            <a:br>
              <a:rPr lang="es-AR" b="1" dirty="0" smtClean="0"/>
            </a:br>
            <a:r>
              <a:rPr lang="es-AR" b="1" dirty="0" smtClean="0"/>
              <a:t/>
            </a:r>
            <a:br>
              <a:rPr lang="es-AR" b="1" dirty="0" smtClean="0"/>
            </a:br>
            <a:r>
              <a:rPr lang="es-AR" b="1" dirty="0" smtClean="0"/>
              <a:t>IMPULSAR Y EVALUAR</a:t>
            </a:r>
          </a:p>
          <a:p>
            <a:pPr marL="0" indent="0" algn="ctr">
              <a:buNone/>
            </a:pPr>
            <a:r>
              <a:rPr lang="es-AR" b="1" dirty="0" smtClean="0"/>
              <a:t>GLOBALMENTE (I E G)</a:t>
            </a:r>
            <a:endParaRPr lang="es-CO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uelo sin motor">
  <a:themeElements>
    <a:clrScheme name="Vuelo sin motor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Vuelo sin motor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radley Hand ITC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radley Hand ITC" pitchFamily="66" charset="0"/>
          </a:defRPr>
        </a:defPPr>
      </a:lstStyle>
    </a:lnDef>
  </a:objectDefaults>
  <a:extraClrSchemeLst>
    <a:extraClrScheme>
      <a:clrScheme name="Vuelo sin motor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uelo sin motor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elo sin motor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elo sin motor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uelo sin motor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Vuelo sin motor 1">
    <a:dk1>
      <a:srgbClr val="000000"/>
    </a:dk1>
    <a:lt1>
      <a:srgbClr val="FFFFFF"/>
    </a:lt1>
    <a:dk2>
      <a:srgbClr val="0000FF"/>
    </a:dk2>
    <a:lt2>
      <a:srgbClr val="FFCC66"/>
    </a:lt2>
    <a:accent1>
      <a:srgbClr val="00FFFF"/>
    </a:accent1>
    <a:accent2>
      <a:srgbClr val="3366FF"/>
    </a:accent2>
    <a:accent3>
      <a:srgbClr val="AAAAFF"/>
    </a:accent3>
    <a:accent4>
      <a:srgbClr val="DADADA"/>
    </a:accent4>
    <a:accent5>
      <a:srgbClr val="AAFFFF"/>
    </a:accent5>
    <a:accent6>
      <a:srgbClr val="2D5CE7"/>
    </a:accent6>
    <a:hlink>
      <a:srgbClr val="FF0033"/>
    </a:hlink>
    <a:folHlink>
      <a:srgbClr val="FFFF00"/>
    </a:folHlink>
  </a:clrScheme>
  <a:fontScheme name="Vuelo sin motor">
    <a:majorFont>
      <a:latin typeface="Arial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C:\Archivos de programa\Microsoft Office\Templates\Diseños de presentaciones\Vuelo sin motor.pot</Template>
  <TotalTime>1914</TotalTime>
  <Words>1129</Words>
  <Application>Microsoft Office PowerPoint</Application>
  <PresentationFormat>Personalizado</PresentationFormat>
  <Paragraphs>139</Paragraphs>
  <Slides>49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8" baseType="lpstr">
      <vt:lpstr>Bradley Hand ITC</vt:lpstr>
      <vt:lpstr>ＭＳ Ｐゴシック</vt:lpstr>
      <vt:lpstr>Arial</vt:lpstr>
      <vt:lpstr>Helvetica</vt:lpstr>
      <vt:lpstr>Wingdings</vt:lpstr>
      <vt:lpstr>Calibri</vt:lpstr>
      <vt:lpstr>Times New Roman</vt:lpstr>
      <vt:lpstr>Verdana</vt:lpstr>
      <vt:lpstr>Vuelo sin motor</vt:lpstr>
      <vt:lpstr>Diapositiva 1</vt:lpstr>
      <vt:lpstr>Diapositiva 2</vt:lpstr>
      <vt:lpstr>MISIÓN</vt:lpstr>
      <vt:lpstr>ALGUNOS DATOS DE NUESTRA HISTORIA</vt:lpstr>
      <vt:lpstr>319 estudiantes   21 maestros     3 directivos docentes</vt:lpstr>
      <vt:lpstr>Diapositiva 6</vt:lpstr>
      <vt:lpstr>Diapositiva 7</vt:lpstr>
      <vt:lpstr>Diapositiva 8</vt:lpstr>
      <vt:lpstr>Diapositiva 9</vt:lpstr>
      <vt:lpstr>Diapositiva 10</vt:lpstr>
      <vt:lpstr>DEFINICIÓN Y OBJETIVO</vt:lpstr>
      <vt:lpstr>FUNDAMENTACIÓN CONCEPTUAL</vt:lpstr>
      <vt:lpstr>NORMATIVIDAD</vt:lpstr>
      <vt:lpstr>METAS</vt:lpstr>
      <vt:lpstr>Diapositiva 15</vt:lpstr>
      <vt:lpstr>Diapositiva 16</vt:lpstr>
      <vt:lpstr>Diapositiva 17</vt:lpstr>
      <vt:lpstr>HERRAMIENTAS DE APOYO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MOMENTOS DE INFORMES</vt:lpstr>
      <vt:lpstr>ESTRATEGIAS DE EVALUACIÓN</vt:lpstr>
      <vt:lpstr>Diapositiva 28</vt:lpstr>
      <vt:lpstr>Diapositiva 29</vt:lpstr>
      <vt:lpstr>Diapositiva 30</vt:lpstr>
      <vt:lpstr>Diapositiva 31</vt:lpstr>
      <vt:lpstr>COMPONENTES DE EVALUACIÓN</vt:lpstr>
      <vt:lpstr>ESCALA DE VALORACIÓN</vt:lpstr>
      <vt:lpstr>RESULTADOS EN EVALUACIONES EXTERNAS</vt:lpstr>
      <vt:lpstr>RESULTADOS ICFES </vt:lpstr>
      <vt:lpstr>COLEGIO SOLEIRA</vt:lpstr>
      <vt:lpstr>Diapositiva 37</vt:lpstr>
      <vt:lpstr>Diapositiva 38</vt:lpstr>
      <vt:lpstr>AUTOESQUEMA</vt:lpstr>
      <vt:lpstr>AUTONOMÍA</vt:lpstr>
      <vt:lpstr>AUTOEVALUACIÓN</vt:lpstr>
      <vt:lpstr>COEVALUACIÓN</vt:lpstr>
      <vt:lpstr>HETEROEVALUACIÓN</vt:lpstr>
      <vt:lpstr>COLOQUIO</vt:lpstr>
      <vt:lpstr>DECLARACIÓN DE METAS COGNITIVAS</vt:lpstr>
      <vt:lpstr>DECLARACIÓN DE COMPETENCIA PERSONAL</vt:lpstr>
      <vt:lpstr>DECLARACIÓN DE COMPETENCIA SOCIAL</vt:lpstr>
      <vt:lpstr>DECLARACIÓN DE COMPETENCIA DEL SABER ESPECÍFICO  O COGNITIVA</vt:lpstr>
      <vt:lpstr>DECLARACIÓN DE COMPETENCIA FAMILIAR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COLEGIO SOLEIRA</dc:title>
  <dc:creator>Colegio Soleira</dc:creator>
  <cp:lastModifiedBy>Franklin Uribe Zuleta</cp:lastModifiedBy>
  <cp:revision>142</cp:revision>
  <cp:lastPrinted>1601-01-01T00:00:00Z</cp:lastPrinted>
  <dcterms:created xsi:type="dcterms:W3CDTF">2012-09-26T21:38:46Z</dcterms:created>
  <dcterms:modified xsi:type="dcterms:W3CDTF">2012-09-26T23:53:24Z</dcterms:modified>
</cp:coreProperties>
</file>