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8"/>
  </p:notesMasterIdLst>
  <p:handoutMasterIdLst>
    <p:handoutMasterId r:id="rId19"/>
  </p:handoutMasterIdLst>
  <p:sldIdLst>
    <p:sldId id="256" r:id="rId2"/>
    <p:sldId id="257" r:id="rId3"/>
    <p:sldId id="274" r:id="rId4"/>
    <p:sldId id="275" r:id="rId5"/>
    <p:sldId id="259" r:id="rId6"/>
    <p:sldId id="260" r:id="rId7"/>
    <p:sldId id="276" r:id="rId8"/>
    <p:sldId id="277" r:id="rId9"/>
    <p:sldId id="278" r:id="rId10"/>
    <p:sldId id="279" r:id="rId11"/>
    <p:sldId id="261" r:id="rId12"/>
    <p:sldId id="280" r:id="rId13"/>
    <p:sldId id="281" r:id="rId14"/>
    <p:sldId id="282" r:id="rId15"/>
    <p:sldId id="283" r:id="rId16"/>
    <p:sldId id="285" r:id="rId17"/>
  </p:sldIdLst>
  <p:sldSz cx="9144000" cy="6858000" type="screen4x3"/>
  <p:notesSz cx="6854825" cy="90836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FF66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5" d="100"/>
          <a:sy n="65" d="100"/>
        </p:scale>
        <p:origin x="-588"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0213" cy="454025"/>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sz="quarter" idx="1"/>
          </p:nvPr>
        </p:nvSpPr>
        <p:spPr>
          <a:xfrm>
            <a:off x="3883025" y="0"/>
            <a:ext cx="2970213" cy="454025"/>
          </a:xfrm>
          <a:prstGeom prst="rect">
            <a:avLst/>
          </a:prstGeom>
        </p:spPr>
        <p:txBody>
          <a:bodyPr vert="horz" lIns="91440" tIns="45720" rIns="91440" bIns="45720" rtlCol="0"/>
          <a:lstStyle>
            <a:lvl1pPr algn="r">
              <a:defRPr sz="1200"/>
            </a:lvl1pPr>
          </a:lstStyle>
          <a:p>
            <a:fld id="{38834E7D-9468-4F3F-8E1E-BBD1B2E82648}" type="datetimeFigureOut">
              <a:rPr lang="es-ES_tradnl" smtClean="0"/>
              <a:pPr/>
              <a:t>12/08/2012</a:t>
            </a:fld>
            <a:endParaRPr lang="es-ES_tradnl"/>
          </a:p>
        </p:txBody>
      </p:sp>
      <p:sp>
        <p:nvSpPr>
          <p:cNvPr id="4" name="3 Marcador de pie de página"/>
          <p:cNvSpPr>
            <a:spLocks noGrp="1"/>
          </p:cNvSpPr>
          <p:nvPr>
            <p:ph type="ftr" sz="quarter" idx="2"/>
          </p:nvPr>
        </p:nvSpPr>
        <p:spPr>
          <a:xfrm>
            <a:off x="0" y="8628063"/>
            <a:ext cx="2970213" cy="454025"/>
          </a:xfrm>
          <a:prstGeom prst="rect">
            <a:avLst/>
          </a:prstGeom>
        </p:spPr>
        <p:txBody>
          <a:bodyPr vert="horz" lIns="91440" tIns="45720" rIns="91440" bIns="45720" rtlCol="0" anchor="b"/>
          <a:lstStyle>
            <a:lvl1pPr algn="l">
              <a:defRPr sz="1200"/>
            </a:lvl1pPr>
          </a:lstStyle>
          <a:p>
            <a:endParaRPr lang="es-ES_tradnl"/>
          </a:p>
        </p:txBody>
      </p:sp>
      <p:sp>
        <p:nvSpPr>
          <p:cNvPr id="5" name="4 Marcador de número de diapositiva"/>
          <p:cNvSpPr>
            <a:spLocks noGrp="1"/>
          </p:cNvSpPr>
          <p:nvPr>
            <p:ph type="sldNum" sz="quarter" idx="3"/>
          </p:nvPr>
        </p:nvSpPr>
        <p:spPr>
          <a:xfrm>
            <a:off x="3883025" y="8628063"/>
            <a:ext cx="2970213" cy="454025"/>
          </a:xfrm>
          <a:prstGeom prst="rect">
            <a:avLst/>
          </a:prstGeom>
        </p:spPr>
        <p:txBody>
          <a:bodyPr vert="horz" lIns="91440" tIns="45720" rIns="91440" bIns="45720" rtlCol="0" anchor="b"/>
          <a:lstStyle>
            <a:lvl1pPr algn="r">
              <a:defRPr sz="1200"/>
            </a:lvl1pPr>
          </a:lstStyle>
          <a:p>
            <a:fld id="{97BF6BAF-2C6C-408A-AF84-AA8CD99E82FF}" type="slidenum">
              <a:rPr lang="es-ES_tradnl" smtClean="0"/>
              <a:pPr/>
              <a:t>‹Nº›</a:t>
            </a:fld>
            <a:endParaRPr lang="es-ES_trad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0424" cy="454184"/>
          </a:xfrm>
          <a:prstGeom prst="rect">
            <a:avLst/>
          </a:prstGeom>
        </p:spPr>
        <p:txBody>
          <a:bodyPr vert="horz" lIns="91074" tIns="45537" rIns="91074" bIns="45537" rtlCol="0"/>
          <a:lstStyle>
            <a:lvl1pPr algn="l">
              <a:defRPr sz="1200"/>
            </a:lvl1pPr>
          </a:lstStyle>
          <a:p>
            <a:endParaRPr lang="es-ES"/>
          </a:p>
        </p:txBody>
      </p:sp>
      <p:sp>
        <p:nvSpPr>
          <p:cNvPr id="3" name="2 Marcador de fecha"/>
          <p:cNvSpPr>
            <a:spLocks noGrp="1"/>
          </p:cNvSpPr>
          <p:nvPr>
            <p:ph type="dt" idx="1"/>
          </p:nvPr>
        </p:nvSpPr>
        <p:spPr>
          <a:xfrm>
            <a:off x="3882815" y="0"/>
            <a:ext cx="2970424" cy="454184"/>
          </a:xfrm>
          <a:prstGeom prst="rect">
            <a:avLst/>
          </a:prstGeom>
        </p:spPr>
        <p:txBody>
          <a:bodyPr vert="horz" lIns="91074" tIns="45537" rIns="91074" bIns="45537" rtlCol="0"/>
          <a:lstStyle>
            <a:lvl1pPr algn="r">
              <a:defRPr sz="1200"/>
            </a:lvl1pPr>
          </a:lstStyle>
          <a:p>
            <a:fld id="{1BB04B93-054E-4C4D-A39D-F814C09032F2}" type="datetimeFigureOut">
              <a:rPr lang="es-ES" smtClean="0"/>
              <a:pPr/>
              <a:t>12/08/2012</a:t>
            </a:fld>
            <a:endParaRPr lang="es-ES"/>
          </a:p>
        </p:txBody>
      </p:sp>
      <p:sp>
        <p:nvSpPr>
          <p:cNvPr id="4" name="3 Marcador de imagen de diapositiva"/>
          <p:cNvSpPr>
            <a:spLocks noGrp="1" noRot="1" noChangeAspect="1"/>
          </p:cNvSpPr>
          <p:nvPr>
            <p:ph type="sldImg" idx="2"/>
          </p:nvPr>
        </p:nvSpPr>
        <p:spPr>
          <a:xfrm>
            <a:off x="1155700" y="681038"/>
            <a:ext cx="4543425" cy="3406775"/>
          </a:xfrm>
          <a:prstGeom prst="rect">
            <a:avLst/>
          </a:prstGeom>
          <a:noFill/>
          <a:ln w="12700">
            <a:solidFill>
              <a:prstClr val="black"/>
            </a:solidFill>
          </a:ln>
        </p:spPr>
        <p:txBody>
          <a:bodyPr vert="horz" lIns="91074" tIns="45537" rIns="91074" bIns="45537" rtlCol="0" anchor="ctr"/>
          <a:lstStyle/>
          <a:p>
            <a:endParaRPr lang="es-ES"/>
          </a:p>
        </p:txBody>
      </p:sp>
      <p:sp>
        <p:nvSpPr>
          <p:cNvPr id="5" name="4 Marcador de notas"/>
          <p:cNvSpPr>
            <a:spLocks noGrp="1"/>
          </p:cNvSpPr>
          <p:nvPr>
            <p:ph type="body" sz="quarter" idx="3"/>
          </p:nvPr>
        </p:nvSpPr>
        <p:spPr>
          <a:xfrm>
            <a:off x="685483" y="4314746"/>
            <a:ext cx="5483860" cy="4087654"/>
          </a:xfrm>
          <a:prstGeom prst="rect">
            <a:avLst/>
          </a:prstGeom>
        </p:spPr>
        <p:txBody>
          <a:bodyPr vert="horz" lIns="91074" tIns="45537" rIns="91074" bIns="45537"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27915"/>
            <a:ext cx="2970424" cy="454184"/>
          </a:xfrm>
          <a:prstGeom prst="rect">
            <a:avLst/>
          </a:prstGeom>
        </p:spPr>
        <p:txBody>
          <a:bodyPr vert="horz" lIns="91074" tIns="45537" rIns="91074" bIns="45537"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2815" y="8627915"/>
            <a:ext cx="2970424" cy="454184"/>
          </a:xfrm>
          <a:prstGeom prst="rect">
            <a:avLst/>
          </a:prstGeom>
        </p:spPr>
        <p:txBody>
          <a:bodyPr vert="horz" lIns="91074" tIns="45537" rIns="91074" bIns="45537" rtlCol="0" anchor="b"/>
          <a:lstStyle>
            <a:lvl1pPr algn="r">
              <a:defRPr sz="1200"/>
            </a:lvl1pPr>
          </a:lstStyle>
          <a:p>
            <a:fld id="{BB45D068-13B0-4E86-A35E-014317251D62}"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11" name="10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502920" y="530352"/>
            <a:ext cx="818388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D669D1DF-3546-428E-90A7-E1312ADBE135}" type="datetimeFigureOut">
              <a:rPr lang="es-ES" smtClean="0"/>
              <a:pPr/>
              <a:t>12/08/2012</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225B4679-C5E3-4142-9B55-1B71C1420290}" type="slidenum">
              <a:rPr lang="es-ES" smtClean="0"/>
              <a:pPr/>
              <a:t>‹Nº›</a:t>
            </a:fld>
            <a:endParaRPr lang="es-ES"/>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669D1DF-3546-428E-90A7-E1312ADBE135}" type="datetimeFigureOut">
              <a:rPr lang="es-ES" smtClean="0"/>
              <a:pPr/>
              <a:t>12/08/2012</a:t>
            </a:fld>
            <a:endParaRPr lang="es-ES"/>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ES"/>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25B4679-C5E3-4142-9B55-1B71C142029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836712"/>
            <a:ext cx="7772400" cy="1470025"/>
          </a:xfrm>
        </p:spPr>
        <p:txBody>
          <a:bodyPr/>
          <a:lstStyle/>
          <a:p>
            <a:r>
              <a:rPr lang="es-ES_tradnl" dirty="0" smtClean="0">
                <a:solidFill>
                  <a:srgbClr val="0070C0"/>
                </a:solidFill>
                <a:latin typeface="Arial Black" pitchFamily="34" charset="0"/>
              </a:rPr>
              <a:t>PROYECTO DE CALIDAD</a:t>
            </a:r>
            <a:endParaRPr lang="es-ES" dirty="0">
              <a:solidFill>
                <a:srgbClr val="0070C0"/>
              </a:solidFill>
              <a:latin typeface="Arial Black" pitchFamily="34" charset="0"/>
            </a:endParaRPr>
          </a:p>
        </p:txBody>
      </p:sp>
      <p:sp>
        <p:nvSpPr>
          <p:cNvPr id="3" name="2 Subtítulo"/>
          <p:cNvSpPr>
            <a:spLocks noGrp="1"/>
          </p:cNvSpPr>
          <p:nvPr>
            <p:ph type="subTitle" idx="1"/>
          </p:nvPr>
        </p:nvSpPr>
        <p:spPr>
          <a:xfrm>
            <a:off x="1403648" y="2204864"/>
            <a:ext cx="6400800" cy="1752600"/>
          </a:xfrm>
        </p:spPr>
        <p:txBody>
          <a:bodyPr>
            <a:normAutofit fontScale="92500" lnSpcReduction="20000"/>
          </a:bodyPr>
          <a:lstStyle/>
          <a:p>
            <a:r>
              <a:rPr lang="es-ES_tradnl" sz="3600" b="1" dirty="0" smtClean="0">
                <a:solidFill>
                  <a:srgbClr val="FF6600"/>
                </a:solidFill>
                <a:latin typeface="Verdana" pitchFamily="34" charset="0"/>
              </a:rPr>
              <a:t>Institución Educativa</a:t>
            </a:r>
          </a:p>
          <a:p>
            <a:r>
              <a:rPr lang="es-ES_tradnl" sz="3600" b="1" dirty="0" smtClean="0">
                <a:solidFill>
                  <a:srgbClr val="FF6600"/>
                </a:solidFill>
                <a:latin typeface="Verdana" pitchFamily="34" charset="0"/>
              </a:rPr>
              <a:t>CASD  </a:t>
            </a:r>
          </a:p>
          <a:p>
            <a:r>
              <a:rPr lang="es-ES_tradnl" sz="3600" b="1" dirty="0" smtClean="0">
                <a:solidFill>
                  <a:srgbClr val="FF6600"/>
                </a:solidFill>
                <a:latin typeface="Verdana" pitchFamily="34" charset="0"/>
              </a:rPr>
              <a:t>José María Espinosa Prieto</a:t>
            </a:r>
            <a:endParaRPr lang="es-ES" sz="3600" b="1" dirty="0">
              <a:solidFill>
                <a:srgbClr val="FF6600"/>
              </a:solidFill>
              <a:latin typeface="Verdana" pitchFamily="34" charset="0"/>
            </a:endParaRPr>
          </a:p>
        </p:txBody>
      </p:sp>
      <p:pic>
        <p:nvPicPr>
          <p:cNvPr id="4" name="3 Imagen" descr="Imagen1.emf"/>
          <p:cNvPicPr>
            <a:picLocks noChangeAspect="1"/>
          </p:cNvPicPr>
          <p:nvPr/>
        </p:nvPicPr>
        <p:blipFill>
          <a:blip r:embed="rId2" cstate="print"/>
          <a:stretch>
            <a:fillRect/>
          </a:stretch>
        </p:blipFill>
        <p:spPr>
          <a:xfrm>
            <a:off x="3635896" y="4365104"/>
            <a:ext cx="1504857" cy="149043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619672" y="332656"/>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827584" y="1052736"/>
            <a:ext cx="7344816" cy="646331"/>
          </a:xfrm>
          <a:prstGeom prst="rect">
            <a:avLst/>
          </a:prstGeom>
          <a:noFill/>
        </p:spPr>
        <p:txBody>
          <a:bodyPr wrap="square" rtlCol="0">
            <a:spAutoFit/>
          </a:bodyPr>
          <a:lstStyle/>
          <a:p>
            <a:r>
              <a:rPr lang="es-ES_tradnl" sz="3600" b="1" dirty="0" smtClean="0">
                <a:latin typeface="Verdana" pitchFamily="34" charset="0"/>
              </a:rPr>
              <a:t>OBJETIVOS: </a:t>
            </a:r>
            <a:r>
              <a:rPr lang="es-ES_tradnl" sz="3600" dirty="0" smtClean="0">
                <a:latin typeface="Verdana" pitchFamily="34" charset="0"/>
              </a:rPr>
              <a:t>(QUÉ BUSCA)</a:t>
            </a:r>
            <a:endParaRPr lang="es-ES" sz="3600" dirty="0">
              <a:latin typeface="Verdana" pitchFamily="34" charset="0"/>
            </a:endParaRPr>
          </a:p>
        </p:txBody>
      </p:sp>
      <p:sp>
        <p:nvSpPr>
          <p:cNvPr id="5" name="4 CuadroTexto"/>
          <p:cNvSpPr txBox="1"/>
          <p:nvPr/>
        </p:nvSpPr>
        <p:spPr>
          <a:xfrm>
            <a:off x="323528" y="1988840"/>
            <a:ext cx="8424936" cy="2677656"/>
          </a:xfrm>
          <a:prstGeom prst="rect">
            <a:avLst/>
          </a:prstGeom>
          <a:noFill/>
        </p:spPr>
        <p:txBody>
          <a:bodyPr wrap="square" rtlCol="0">
            <a:spAutoFit/>
          </a:bodyPr>
          <a:lstStyle/>
          <a:p>
            <a:pPr lvl="0" algn="just"/>
            <a:r>
              <a:rPr lang="es-ES" sz="2800" dirty="0" smtClean="0"/>
              <a:t>MEJORAMIENTO CONTINUO: Mantener el proceso de calidad institucional en cada una de las gestiones, mediante un seguimiento y evaluación periódica que aporte elementos para el desarrollo de planes y acciones que permitan su mejora continua.</a:t>
            </a:r>
            <a:endParaRPr lang="es-E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835696" y="332656"/>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395536" y="980728"/>
            <a:ext cx="8208912" cy="646331"/>
          </a:xfrm>
          <a:prstGeom prst="rect">
            <a:avLst/>
          </a:prstGeom>
          <a:noFill/>
        </p:spPr>
        <p:txBody>
          <a:bodyPr wrap="square" rtlCol="0">
            <a:spAutoFit/>
          </a:bodyPr>
          <a:lstStyle/>
          <a:p>
            <a:r>
              <a:rPr lang="es-ES_tradnl" sz="3600" b="1" dirty="0" smtClean="0">
                <a:latin typeface="Verdana" pitchFamily="34" charset="0"/>
              </a:rPr>
              <a:t>CONCEPTOS: </a:t>
            </a:r>
            <a:r>
              <a:rPr lang="es-ES_tradnl" sz="3600" dirty="0" smtClean="0">
                <a:latin typeface="Verdana" pitchFamily="34" charset="0"/>
              </a:rPr>
              <a:t>(EN QUÉ SE BASA)</a:t>
            </a:r>
            <a:endParaRPr lang="es-ES" sz="3600" dirty="0">
              <a:latin typeface="Verdana" pitchFamily="34" charset="0"/>
            </a:endParaRPr>
          </a:p>
        </p:txBody>
      </p:sp>
      <p:sp>
        <p:nvSpPr>
          <p:cNvPr id="5" name="4 CuadroTexto"/>
          <p:cNvSpPr txBox="1"/>
          <p:nvPr/>
        </p:nvSpPr>
        <p:spPr>
          <a:xfrm>
            <a:off x="251520" y="1700808"/>
            <a:ext cx="8424936" cy="830997"/>
          </a:xfrm>
          <a:prstGeom prst="rect">
            <a:avLst/>
          </a:prstGeom>
          <a:noFill/>
        </p:spPr>
        <p:txBody>
          <a:bodyPr wrap="square" rtlCol="0">
            <a:spAutoFit/>
          </a:bodyPr>
          <a:lstStyle/>
          <a:p>
            <a:pPr algn="just"/>
            <a:r>
              <a:rPr lang="es-ES_tradnl" sz="2400" dirty="0" smtClean="0"/>
              <a:t>La comunidad educativa fundamenta su propuesta de calidad en los siguientes conceptos acordados:</a:t>
            </a:r>
            <a:endParaRPr lang="es-ES_tradnl" sz="2400" dirty="0"/>
          </a:p>
        </p:txBody>
      </p:sp>
      <p:sp>
        <p:nvSpPr>
          <p:cNvPr id="7" name="6 CuadroTexto"/>
          <p:cNvSpPr txBox="1"/>
          <p:nvPr/>
        </p:nvSpPr>
        <p:spPr>
          <a:xfrm>
            <a:off x="323528" y="2852936"/>
            <a:ext cx="8496944" cy="3785652"/>
          </a:xfrm>
          <a:prstGeom prst="rect">
            <a:avLst/>
          </a:prstGeom>
          <a:noFill/>
        </p:spPr>
        <p:txBody>
          <a:bodyPr wrap="square" rtlCol="0">
            <a:spAutoFit/>
          </a:bodyPr>
          <a:lstStyle/>
          <a:p>
            <a:pPr algn="just"/>
            <a:r>
              <a:rPr lang="es-ES_tradnl" sz="2400" b="1" dirty="0" smtClean="0"/>
              <a:t>GESTIÓN:</a:t>
            </a:r>
            <a:r>
              <a:rPr lang="es-ES_tradnl" sz="2400" dirty="0" smtClean="0"/>
              <a:t> Son los procesos requeridos para construir y aplicar el </a:t>
            </a:r>
            <a:r>
              <a:rPr lang="es-ES_tradnl" sz="2400" dirty="0" err="1" smtClean="0"/>
              <a:t>PEI</a:t>
            </a:r>
            <a:r>
              <a:rPr lang="es-ES_tradnl" sz="2400" dirty="0" smtClean="0"/>
              <a:t> de la institución obteniendo como resultado estudiantes preparados de acuerdo a la misión y visión de la institución.</a:t>
            </a:r>
          </a:p>
          <a:p>
            <a:pPr algn="just"/>
            <a:endParaRPr lang="es-ES_tradnl" sz="2400" dirty="0" smtClean="0"/>
          </a:p>
          <a:p>
            <a:pPr algn="just"/>
            <a:r>
              <a:rPr lang="es-CO" sz="2400" b="1" dirty="0" smtClean="0"/>
              <a:t>CALIDAD: </a:t>
            </a:r>
            <a:r>
              <a:rPr lang="es-CO" sz="2400" dirty="0" smtClean="0"/>
              <a:t>Proceso integral de mejoramiento continuo que incluye, buen servicio, optimizar los recursos, buen trato, excelente comunicación, alto rendimiento en todos los estamentos de la institución educativa CASD.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1772816"/>
            <a:ext cx="8280920" cy="4062651"/>
          </a:xfrm>
          <a:prstGeom prst="rect">
            <a:avLst/>
          </a:prstGeom>
          <a:noFill/>
        </p:spPr>
        <p:txBody>
          <a:bodyPr wrap="square" rtlCol="0">
            <a:spAutoFit/>
          </a:bodyPr>
          <a:lstStyle/>
          <a:p>
            <a:pPr algn="just"/>
            <a:r>
              <a:rPr lang="es-ES_tradnl" sz="2400" b="1" dirty="0" smtClean="0"/>
              <a:t>CLIENTE INTERNO</a:t>
            </a:r>
            <a:r>
              <a:rPr lang="es-ES_tradnl" sz="2400" dirty="0" smtClean="0"/>
              <a:t>:  Es el alumno que recibe el impacto del proceso apoyado por todos los estamentos que comparten un proyecto educativo institucional que apunta al alcance de la formación integral.</a:t>
            </a:r>
          </a:p>
          <a:p>
            <a:pPr algn="just"/>
            <a:endParaRPr lang="es-ES_tradnl" sz="2400" b="1" dirty="0" smtClean="0"/>
          </a:p>
          <a:p>
            <a:pPr algn="just"/>
            <a:r>
              <a:rPr lang="es-ES_tradnl" sz="2400" b="1" dirty="0" smtClean="0"/>
              <a:t>CLIENTE EXTERNO</a:t>
            </a:r>
            <a:r>
              <a:rPr lang="es-ES_tradnl" sz="2400" dirty="0" smtClean="0"/>
              <a:t>: Se podría definir como “todos aquellos” que de alguna manera aspiran a encontrar servicios de carácter formativo que resuelvan algunas de esas necesidades básicas educativas.</a:t>
            </a:r>
          </a:p>
          <a:p>
            <a:endParaRPr lang="es-ES_tradnl" dirty="0"/>
          </a:p>
        </p:txBody>
      </p:sp>
      <p:sp>
        <p:nvSpPr>
          <p:cNvPr id="3" name="2 CuadroTexto"/>
          <p:cNvSpPr txBox="1"/>
          <p:nvPr/>
        </p:nvSpPr>
        <p:spPr>
          <a:xfrm>
            <a:off x="1835696" y="332656"/>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395536" y="980728"/>
            <a:ext cx="8208912" cy="646331"/>
          </a:xfrm>
          <a:prstGeom prst="rect">
            <a:avLst/>
          </a:prstGeom>
          <a:noFill/>
        </p:spPr>
        <p:txBody>
          <a:bodyPr wrap="square" rtlCol="0">
            <a:spAutoFit/>
          </a:bodyPr>
          <a:lstStyle/>
          <a:p>
            <a:r>
              <a:rPr lang="es-ES_tradnl" sz="3600" b="1" dirty="0" smtClean="0">
                <a:latin typeface="Verdana" pitchFamily="34" charset="0"/>
              </a:rPr>
              <a:t>CONCEPTOS: </a:t>
            </a:r>
            <a:r>
              <a:rPr lang="es-ES_tradnl" sz="3600" dirty="0" smtClean="0">
                <a:latin typeface="Verdana" pitchFamily="34" charset="0"/>
              </a:rPr>
              <a:t>(EN QUÉ SE BASA)</a:t>
            </a:r>
            <a:endParaRPr lang="es-ES" sz="3600" dirty="0">
              <a:latin typeface="Verdana"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2132856"/>
            <a:ext cx="8424936" cy="3539430"/>
          </a:xfrm>
          <a:prstGeom prst="rect">
            <a:avLst/>
          </a:prstGeom>
          <a:noFill/>
        </p:spPr>
        <p:txBody>
          <a:bodyPr wrap="square" rtlCol="0">
            <a:spAutoFit/>
          </a:bodyPr>
          <a:lstStyle/>
          <a:p>
            <a:pPr algn="just"/>
            <a:r>
              <a:rPr lang="es-ES_tradnl" sz="2400" b="1" dirty="0" smtClean="0"/>
              <a:t>PROCESO</a:t>
            </a:r>
            <a:r>
              <a:rPr lang="es-ES_tradnl" sz="2400" dirty="0" smtClean="0"/>
              <a:t>: Son las diferentes acciones realizadas por la comunidad educativa CASD con el objetivo de lograr desempeños competentes en el ser, hacer, saber, convivir y emprender.</a:t>
            </a:r>
          </a:p>
          <a:p>
            <a:pPr algn="just"/>
            <a:endParaRPr lang="es-ES_tradnl" sz="2400" dirty="0" smtClean="0"/>
          </a:p>
          <a:p>
            <a:pPr algn="just"/>
            <a:r>
              <a:rPr lang="es-ES_tradnl" sz="2800" dirty="0" smtClean="0">
                <a:latin typeface="Arial Black" pitchFamily="34" charset="0"/>
              </a:rPr>
              <a:t>PLANEAR:</a:t>
            </a:r>
            <a:r>
              <a:rPr lang="es-ES_tradnl" sz="3200" dirty="0" smtClean="0">
                <a:latin typeface="Arial Black" pitchFamily="34" charset="0"/>
              </a:rPr>
              <a:t> </a:t>
            </a:r>
            <a:r>
              <a:rPr lang="es-ES_tradnl" sz="2400" dirty="0" smtClean="0"/>
              <a:t>Organizar en una forma lógica y secuencial los diferentes procesos institucionales para alcanzar las metas.</a:t>
            </a:r>
          </a:p>
          <a:p>
            <a:pPr algn="just"/>
            <a:r>
              <a:rPr lang="es-ES_tradnl" sz="2400" dirty="0" smtClean="0"/>
              <a:t>.</a:t>
            </a:r>
            <a:endParaRPr lang="es-ES_tradnl" dirty="0"/>
          </a:p>
        </p:txBody>
      </p:sp>
      <p:sp>
        <p:nvSpPr>
          <p:cNvPr id="3" name="2 CuadroTexto"/>
          <p:cNvSpPr txBox="1"/>
          <p:nvPr/>
        </p:nvSpPr>
        <p:spPr>
          <a:xfrm>
            <a:off x="1835696" y="260648"/>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395536" y="908720"/>
            <a:ext cx="8208912" cy="646331"/>
          </a:xfrm>
          <a:prstGeom prst="rect">
            <a:avLst/>
          </a:prstGeom>
          <a:noFill/>
        </p:spPr>
        <p:txBody>
          <a:bodyPr wrap="square" rtlCol="0">
            <a:spAutoFit/>
          </a:bodyPr>
          <a:lstStyle/>
          <a:p>
            <a:r>
              <a:rPr lang="es-ES_tradnl" sz="3600" b="1" dirty="0" smtClean="0">
                <a:latin typeface="Verdana" pitchFamily="34" charset="0"/>
              </a:rPr>
              <a:t>CONCEPTOS: </a:t>
            </a:r>
            <a:r>
              <a:rPr lang="es-ES_tradnl" sz="3600" dirty="0" smtClean="0">
                <a:latin typeface="Verdana" pitchFamily="34" charset="0"/>
              </a:rPr>
              <a:t>(EN QUÉ SE BASA)</a:t>
            </a:r>
            <a:endParaRPr lang="es-ES" sz="3600" dirty="0">
              <a:latin typeface="Verdan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1484784"/>
            <a:ext cx="8568952" cy="5016758"/>
          </a:xfrm>
          <a:prstGeom prst="rect">
            <a:avLst/>
          </a:prstGeom>
          <a:noFill/>
        </p:spPr>
        <p:txBody>
          <a:bodyPr wrap="square" rtlCol="0">
            <a:spAutoFit/>
          </a:bodyPr>
          <a:lstStyle/>
          <a:p>
            <a:pPr algn="just"/>
            <a:r>
              <a:rPr lang="es-ES_tradnl" sz="2800" b="1" dirty="0" smtClean="0"/>
              <a:t>HACER:</a:t>
            </a:r>
            <a:r>
              <a:rPr lang="es-ES_tradnl" sz="3200" dirty="0" smtClean="0"/>
              <a:t> </a:t>
            </a:r>
            <a:r>
              <a:rPr lang="es-ES_tradnl" sz="2400" dirty="0" smtClean="0"/>
              <a:t>Es la acción a realizar después de la planeación, involucrando a la comunidad educativa, mediante la socialización de las políticas de calidad y asignación de funciones  para su respectiva ejecución, con el fin de alcanzar las metas propuestas por la institución en el plan de calidad</a:t>
            </a:r>
          </a:p>
          <a:p>
            <a:pPr algn="just"/>
            <a:r>
              <a:rPr lang="es-ES_tradnl" sz="2400" b="1" dirty="0" smtClean="0"/>
              <a:t>VERIFICAR:</a:t>
            </a:r>
            <a:r>
              <a:rPr lang="es-ES_tradnl" sz="2400" dirty="0" smtClean="0"/>
              <a:t> Valorar-medir-comprobar los servicios educativos procesos y programas que hay en la Institución Educativa, su impacto en la Comunidad Educativa interna y externa, mediante instrumentos como: evaluaciones, encuestas, ingresos de recursos, donaciones, ambiente laboral, salud ocupacional y buen uso del quehacer educativo (eficiencia).</a:t>
            </a:r>
            <a:endParaRPr lang="es-ES_tradnl" dirty="0"/>
          </a:p>
        </p:txBody>
      </p:sp>
      <p:sp>
        <p:nvSpPr>
          <p:cNvPr id="3" name="2 CuadroTexto"/>
          <p:cNvSpPr txBox="1"/>
          <p:nvPr/>
        </p:nvSpPr>
        <p:spPr>
          <a:xfrm>
            <a:off x="1835696" y="260648"/>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395536" y="908720"/>
            <a:ext cx="8208912" cy="646331"/>
          </a:xfrm>
          <a:prstGeom prst="rect">
            <a:avLst/>
          </a:prstGeom>
          <a:noFill/>
        </p:spPr>
        <p:txBody>
          <a:bodyPr wrap="square" rtlCol="0">
            <a:spAutoFit/>
          </a:bodyPr>
          <a:lstStyle/>
          <a:p>
            <a:r>
              <a:rPr lang="es-ES_tradnl" sz="3600" b="1" dirty="0" smtClean="0">
                <a:latin typeface="Verdana" pitchFamily="34" charset="0"/>
              </a:rPr>
              <a:t>CONCEPTOS: </a:t>
            </a:r>
            <a:r>
              <a:rPr lang="es-ES_tradnl" sz="3600" dirty="0" smtClean="0">
                <a:latin typeface="Verdana" pitchFamily="34" charset="0"/>
              </a:rPr>
              <a:t>(EN QUÉ SE BASA)</a:t>
            </a:r>
            <a:endParaRPr lang="es-ES" sz="3600" dirty="0">
              <a:latin typeface="Verdan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1844824"/>
            <a:ext cx="7704856" cy="1938992"/>
          </a:xfrm>
          <a:prstGeom prst="rect">
            <a:avLst/>
          </a:prstGeom>
          <a:noFill/>
        </p:spPr>
        <p:txBody>
          <a:bodyPr wrap="square" rtlCol="0">
            <a:spAutoFit/>
          </a:bodyPr>
          <a:lstStyle/>
          <a:p>
            <a:pPr algn="just"/>
            <a:r>
              <a:rPr lang="es-ES_tradnl" sz="2400" b="1" dirty="0" smtClean="0"/>
              <a:t>ACTUAR CORRECTIVAMENTE</a:t>
            </a:r>
            <a:r>
              <a:rPr lang="es-ES_tradnl" sz="2400" dirty="0" smtClean="0"/>
              <a:t>: Es la optimización de los procesos y recursos mediante el plan de mejoramiento continuo para alcanzar las metas de calidad propuestas en el proyecto educativo institucional.</a:t>
            </a:r>
            <a:endParaRPr lang="es-ES_tradnl" dirty="0"/>
          </a:p>
        </p:txBody>
      </p:sp>
      <p:sp>
        <p:nvSpPr>
          <p:cNvPr id="3" name="2 CuadroTexto"/>
          <p:cNvSpPr txBox="1"/>
          <p:nvPr/>
        </p:nvSpPr>
        <p:spPr>
          <a:xfrm>
            <a:off x="1835696" y="260648"/>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395536" y="908720"/>
            <a:ext cx="8208912" cy="646331"/>
          </a:xfrm>
          <a:prstGeom prst="rect">
            <a:avLst/>
          </a:prstGeom>
          <a:noFill/>
        </p:spPr>
        <p:txBody>
          <a:bodyPr wrap="square" rtlCol="0">
            <a:spAutoFit/>
          </a:bodyPr>
          <a:lstStyle/>
          <a:p>
            <a:r>
              <a:rPr lang="es-ES_tradnl" sz="3600" b="1" dirty="0" smtClean="0">
                <a:latin typeface="Verdana" pitchFamily="34" charset="0"/>
              </a:rPr>
              <a:t>CONCEPTOS: </a:t>
            </a:r>
            <a:r>
              <a:rPr lang="es-ES_tradnl" sz="3600" dirty="0" smtClean="0">
                <a:latin typeface="Verdana" pitchFamily="34" charset="0"/>
              </a:rPr>
              <a:t>(EN QUÉ SE BASA)</a:t>
            </a:r>
            <a:endParaRPr lang="es-ES" sz="3600" dirty="0">
              <a:latin typeface="Verdana" pitchFamily="34" charset="0"/>
            </a:endParaRPr>
          </a:p>
        </p:txBody>
      </p:sp>
      <p:sp>
        <p:nvSpPr>
          <p:cNvPr id="5" name="4 CuadroTexto"/>
          <p:cNvSpPr txBox="1"/>
          <p:nvPr/>
        </p:nvSpPr>
        <p:spPr>
          <a:xfrm>
            <a:off x="683568" y="4509120"/>
            <a:ext cx="7704856" cy="1200329"/>
          </a:xfrm>
          <a:prstGeom prst="rect">
            <a:avLst/>
          </a:prstGeom>
          <a:noFill/>
        </p:spPr>
        <p:txBody>
          <a:bodyPr wrap="square" rtlCol="0">
            <a:spAutoFit/>
          </a:bodyPr>
          <a:lstStyle/>
          <a:p>
            <a:r>
              <a:rPr lang="es-ES_tradnl" sz="2400" b="1" dirty="0" smtClean="0"/>
              <a:t>MEJORAMIENTO CONTINUO:</a:t>
            </a:r>
            <a:r>
              <a:rPr lang="es-ES_tradnl" sz="2400" dirty="0" smtClean="0"/>
              <a:t> Plan ordenado y sistemático para superar las debilidades y aprovechar las fortalezas para progresar</a:t>
            </a:r>
            <a:endParaRPr lang="es-ES_tradnl"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2348880"/>
            <a:ext cx="8136904" cy="830997"/>
          </a:xfrm>
          <a:prstGeom prst="rect">
            <a:avLst/>
          </a:prstGeom>
          <a:noFill/>
        </p:spPr>
        <p:txBody>
          <a:bodyPr wrap="square" rtlCol="0">
            <a:spAutoFit/>
          </a:bodyPr>
          <a:lstStyle/>
          <a:p>
            <a:r>
              <a:rPr lang="es-ES_tradnl" sz="2400" b="1" dirty="0" smtClean="0"/>
              <a:t>COMPETITIVIDAD:</a:t>
            </a:r>
            <a:r>
              <a:rPr lang="es-ES_tradnl" sz="2400" dirty="0" smtClean="0"/>
              <a:t> Es la capacidad de responder ventajosamente en el sector educativo</a:t>
            </a:r>
            <a:endParaRPr lang="es-ES_tradnl" sz="2400" dirty="0"/>
          </a:p>
        </p:txBody>
      </p:sp>
      <p:sp>
        <p:nvSpPr>
          <p:cNvPr id="3" name="2 CuadroTexto"/>
          <p:cNvSpPr txBox="1"/>
          <p:nvPr/>
        </p:nvSpPr>
        <p:spPr>
          <a:xfrm>
            <a:off x="1835696" y="260648"/>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395536" y="908720"/>
            <a:ext cx="8208912" cy="646331"/>
          </a:xfrm>
          <a:prstGeom prst="rect">
            <a:avLst/>
          </a:prstGeom>
          <a:noFill/>
        </p:spPr>
        <p:txBody>
          <a:bodyPr wrap="square" rtlCol="0">
            <a:spAutoFit/>
          </a:bodyPr>
          <a:lstStyle/>
          <a:p>
            <a:r>
              <a:rPr lang="es-ES_tradnl" sz="3600" b="1" dirty="0" smtClean="0">
                <a:latin typeface="Verdana" pitchFamily="34" charset="0"/>
              </a:rPr>
              <a:t>CONCEPTOS: </a:t>
            </a:r>
            <a:r>
              <a:rPr lang="es-ES_tradnl" sz="3600" dirty="0" smtClean="0">
                <a:latin typeface="Verdana" pitchFamily="34" charset="0"/>
              </a:rPr>
              <a:t>(EN QUÉ SE BASA)</a:t>
            </a:r>
            <a:endParaRPr lang="es-ES" sz="3600" dirty="0">
              <a:latin typeface="Verdan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548680"/>
            <a:ext cx="8280920" cy="646331"/>
          </a:xfrm>
          <a:prstGeom prst="rect">
            <a:avLst/>
          </a:prstGeom>
          <a:noFill/>
        </p:spPr>
        <p:txBody>
          <a:bodyPr wrap="square" rtlCol="0">
            <a:spAutoFit/>
          </a:bodyPr>
          <a:lstStyle/>
          <a:p>
            <a:pPr algn="ctr"/>
            <a:r>
              <a:rPr lang="es-ES_tradnl" sz="3600" b="1" dirty="0" smtClean="0"/>
              <a:t>IDENTIFICACIÓN</a:t>
            </a:r>
            <a:endParaRPr lang="es-ES" sz="3600" b="1" dirty="0"/>
          </a:p>
        </p:txBody>
      </p:sp>
      <p:sp>
        <p:nvSpPr>
          <p:cNvPr id="5" name="4 CuadroTexto"/>
          <p:cNvSpPr txBox="1"/>
          <p:nvPr/>
        </p:nvSpPr>
        <p:spPr>
          <a:xfrm>
            <a:off x="3059832" y="1556792"/>
            <a:ext cx="2808312" cy="646331"/>
          </a:xfrm>
          <a:prstGeom prst="rect">
            <a:avLst/>
          </a:prstGeom>
          <a:noFill/>
        </p:spPr>
        <p:txBody>
          <a:bodyPr wrap="square" rtlCol="0">
            <a:spAutoFit/>
          </a:bodyPr>
          <a:lstStyle/>
          <a:p>
            <a:pPr algn="ctr"/>
            <a:r>
              <a:rPr lang="es-ES_tradnl" sz="3600" b="1" dirty="0" smtClean="0">
                <a:latin typeface="Verdana" pitchFamily="34" charset="0"/>
              </a:rPr>
              <a:t>NOMBRE:</a:t>
            </a:r>
            <a:endParaRPr lang="es-ES" sz="3600" b="1" dirty="0">
              <a:latin typeface="Verdana" pitchFamily="34" charset="0"/>
            </a:endParaRPr>
          </a:p>
        </p:txBody>
      </p:sp>
      <p:sp>
        <p:nvSpPr>
          <p:cNvPr id="9" name="8 Rectángulo"/>
          <p:cNvSpPr/>
          <p:nvPr/>
        </p:nvSpPr>
        <p:spPr>
          <a:xfrm>
            <a:off x="683568" y="2492896"/>
            <a:ext cx="7488832" cy="2862322"/>
          </a:xfrm>
          <a:prstGeom prst="rect">
            <a:avLst/>
          </a:prstGeom>
          <a:solidFill>
            <a:srgbClr val="CCFFFF">
              <a:alpha val="14118"/>
            </a:srgbClr>
          </a:solidFill>
        </p:spPr>
        <p:txBody>
          <a:bodyPr wrap="square" lIns="91440" tIns="45720" rIns="91440" bIns="45720">
            <a:spAutoFit/>
          </a:bodyPr>
          <a:lstStyle/>
          <a:p>
            <a:pPr algn="ctr"/>
            <a:r>
              <a:rPr lang="es-E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50800" dist="38100" algn="l" rotWithShape="0">
                    <a:prstClr val="black">
                      <a:alpha val="40000"/>
                    </a:prstClr>
                  </a:outerShdw>
                </a:effectLst>
              </a:rPr>
              <a:t> </a:t>
            </a:r>
            <a:r>
              <a:rPr lang="es-ES" sz="6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50800" dist="38100" algn="l" rotWithShape="0">
                    <a:prstClr val="black">
                      <a:alpha val="40000"/>
                    </a:prstClr>
                  </a:outerShdw>
                </a:effectLst>
              </a:rPr>
              <a:t>CASD, EN RUTA PERSISTENTE  DE CALIDAD</a:t>
            </a:r>
            <a:endParaRPr lang="es-ES" sz="6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50800" dist="38100" algn="l"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548680"/>
            <a:ext cx="8280920" cy="646331"/>
          </a:xfrm>
          <a:prstGeom prst="rect">
            <a:avLst/>
          </a:prstGeom>
          <a:noFill/>
        </p:spPr>
        <p:txBody>
          <a:bodyPr wrap="square" rtlCol="0">
            <a:spAutoFit/>
          </a:bodyPr>
          <a:lstStyle/>
          <a:p>
            <a:pPr algn="ctr"/>
            <a:r>
              <a:rPr lang="es-ES_tradnl" sz="3600" b="1" dirty="0" smtClean="0"/>
              <a:t>IDENTIFICACIÓN</a:t>
            </a:r>
            <a:endParaRPr lang="es-ES" sz="3600" b="1" dirty="0"/>
          </a:p>
        </p:txBody>
      </p:sp>
      <p:sp>
        <p:nvSpPr>
          <p:cNvPr id="5" name="4 CuadroTexto"/>
          <p:cNvSpPr txBox="1"/>
          <p:nvPr/>
        </p:nvSpPr>
        <p:spPr>
          <a:xfrm>
            <a:off x="3203848" y="1340768"/>
            <a:ext cx="2808312" cy="646331"/>
          </a:xfrm>
          <a:prstGeom prst="rect">
            <a:avLst/>
          </a:prstGeom>
          <a:noFill/>
        </p:spPr>
        <p:txBody>
          <a:bodyPr wrap="square" rtlCol="0">
            <a:spAutoFit/>
          </a:bodyPr>
          <a:lstStyle/>
          <a:p>
            <a:r>
              <a:rPr lang="es-ES_tradnl" sz="3600" b="1" dirty="0" smtClean="0">
                <a:latin typeface="Verdana" pitchFamily="34" charset="0"/>
              </a:rPr>
              <a:t>LOGO:</a:t>
            </a:r>
          </a:p>
        </p:txBody>
      </p:sp>
      <p:pic>
        <p:nvPicPr>
          <p:cNvPr id="7" name="6 Imagen" descr="LOGO DEFINITIVO DE CALIDAD.png"/>
          <p:cNvPicPr>
            <a:picLocks noChangeAspect="1"/>
          </p:cNvPicPr>
          <p:nvPr/>
        </p:nvPicPr>
        <p:blipFill>
          <a:blip r:embed="rId2" cstate="print"/>
          <a:stretch>
            <a:fillRect/>
          </a:stretch>
        </p:blipFill>
        <p:spPr>
          <a:xfrm>
            <a:off x="2555776" y="2060848"/>
            <a:ext cx="3114472" cy="367851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548680"/>
            <a:ext cx="8280920" cy="646331"/>
          </a:xfrm>
          <a:prstGeom prst="rect">
            <a:avLst/>
          </a:prstGeom>
          <a:noFill/>
        </p:spPr>
        <p:txBody>
          <a:bodyPr wrap="square" rtlCol="0">
            <a:spAutoFit/>
          </a:bodyPr>
          <a:lstStyle/>
          <a:p>
            <a:r>
              <a:rPr lang="es-ES_tradnl" sz="3600" b="1" dirty="0" smtClean="0"/>
              <a:t>IDENTIFICACIÓN</a:t>
            </a:r>
            <a:endParaRPr lang="es-ES" sz="3600" b="1" dirty="0"/>
          </a:p>
        </p:txBody>
      </p:sp>
      <p:sp>
        <p:nvSpPr>
          <p:cNvPr id="5" name="4 CuadroTexto"/>
          <p:cNvSpPr txBox="1"/>
          <p:nvPr/>
        </p:nvSpPr>
        <p:spPr>
          <a:xfrm>
            <a:off x="539552" y="1196752"/>
            <a:ext cx="2808312" cy="646331"/>
          </a:xfrm>
          <a:prstGeom prst="rect">
            <a:avLst/>
          </a:prstGeom>
          <a:noFill/>
        </p:spPr>
        <p:txBody>
          <a:bodyPr wrap="square" rtlCol="0">
            <a:spAutoFit/>
          </a:bodyPr>
          <a:lstStyle/>
          <a:p>
            <a:r>
              <a:rPr lang="es-ES_tradnl" sz="3600" b="1" dirty="0" smtClean="0">
                <a:latin typeface="Verdana" pitchFamily="34" charset="0"/>
              </a:rPr>
              <a:t>LEMA:</a:t>
            </a:r>
            <a:endParaRPr lang="es-ES" sz="3600" b="1" dirty="0">
              <a:latin typeface="Verdana" pitchFamily="34" charset="0"/>
            </a:endParaRPr>
          </a:p>
        </p:txBody>
      </p:sp>
      <p:sp>
        <p:nvSpPr>
          <p:cNvPr id="9" name="8 Rectángulo"/>
          <p:cNvSpPr/>
          <p:nvPr/>
        </p:nvSpPr>
        <p:spPr>
          <a:xfrm>
            <a:off x="2339752" y="1340768"/>
            <a:ext cx="6804248" cy="923330"/>
          </a:xfrm>
          <a:prstGeom prst="rect">
            <a:avLst/>
          </a:prstGeom>
          <a:noFill/>
        </p:spPr>
        <p:txBody>
          <a:bodyPr wrap="square" lIns="91440" tIns="45720" rIns="91440" bIns="45720">
            <a:spAutoFit/>
          </a:bodyPr>
          <a:lstStyle/>
          <a:p>
            <a:pPr algn="ctr"/>
            <a:r>
              <a:rPr lang="es-E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es-ES"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5 Rectángulo"/>
          <p:cNvSpPr/>
          <p:nvPr/>
        </p:nvSpPr>
        <p:spPr>
          <a:xfrm rot="20034450">
            <a:off x="332939" y="1768343"/>
            <a:ext cx="8138332" cy="2157791"/>
          </a:xfrm>
          <a:prstGeom prst="rect">
            <a:avLst/>
          </a:prstGeom>
          <a:noFill/>
          <a:effectLst>
            <a:glow rad="63500">
              <a:schemeClr val="accent4">
                <a:satMod val="175000"/>
                <a:alpha val="40000"/>
              </a:schemeClr>
            </a:glow>
          </a:effectLst>
        </p:spPr>
        <p:txBody>
          <a:bodyPr wrap="none" lIns="91440" tIns="45720" rIns="91440" bIns="45720">
            <a:prstTxWarp prst="textCurveUp">
              <a:avLst>
                <a:gd name="adj" fmla="val 56338"/>
              </a:avLst>
            </a:prstTxWarp>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13800" b="1" dirty="0" smtClean="0">
                <a:ln/>
                <a:solidFill>
                  <a:schemeClr val="accent3"/>
                </a:solidFill>
              </a:rPr>
              <a:t>MÁXIMA CALIDAD INSTITUCIONAL</a:t>
            </a:r>
            <a:endParaRPr lang="es-ES" sz="13800" b="1" dirty="0">
              <a:ln/>
              <a:solidFill>
                <a:schemeClr val="accent3"/>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332656"/>
            <a:ext cx="7992888" cy="646331"/>
          </a:xfrm>
          <a:prstGeom prst="rect">
            <a:avLst/>
          </a:prstGeom>
          <a:noFill/>
        </p:spPr>
        <p:txBody>
          <a:bodyPr wrap="square" rtlCol="0">
            <a:spAutoFit/>
          </a:bodyPr>
          <a:lstStyle/>
          <a:p>
            <a:pPr algn="ctr"/>
            <a:r>
              <a:rPr lang="es-ES_tradnl" sz="3600" dirty="0" smtClean="0">
                <a:latin typeface="Arial Black" pitchFamily="34" charset="0"/>
              </a:rPr>
              <a:t>DESCRIPCIÓN</a:t>
            </a:r>
            <a:endParaRPr lang="es-ES" sz="3600" dirty="0">
              <a:latin typeface="Arial Black" pitchFamily="34" charset="0"/>
            </a:endParaRPr>
          </a:p>
        </p:txBody>
      </p:sp>
      <p:sp>
        <p:nvSpPr>
          <p:cNvPr id="3" name="2 CuadroTexto"/>
          <p:cNvSpPr txBox="1"/>
          <p:nvPr/>
        </p:nvSpPr>
        <p:spPr>
          <a:xfrm>
            <a:off x="395536" y="1916832"/>
            <a:ext cx="8064896" cy="4464496"/>
          </a:xfrm>
          <a:prstGeom prst="rect">
            <a:avLst/>
          </a:prstGeom>
          <a:noFill/>
        </p:spPr>
        <p:txBody>
          <a:bodyPr wrap="square" rtlCol="0">
            <a:spAutoFit/>
          </a:bodyPr>
          <a:lstStyle/>
          <a:p>
            <a:pPr algn="just"/>
            <a:r>
              <a:rPr lang="es-ES_tradnl" sz="2800" dirty="0" smtClean="0"/>
              <a:t>El proyecto de calidad de la Institución Educativa CASD José María Espinosa Prieto es el plan organizado acordado por la comunidad educativa para desarrollar de manera efectiva los procesos educativos según los resultados esperados.</a:t>
            </a:r>
            <a:endParaRPr lang="es-ES" sz="2800" dirty="0" smtClean="0"/>
          </a:p>
          <a:p>
            <a:pPr algn="just"/>
            <a:r>
              <a:rPr lang="es-ES_tradnl" sz="2800" dirty="0" smtClean="0"/>
              <a:t>El proyecto de calidad abarca todos los procesos de gestión institucional (Gestión académica, Gestión Directiva, Gestión Administrativa, Gestión de la Comunidad).</a:t>
            </a:r>
            <a:endParaRPr lang="es-ES" sz="3600" dirty="0">
              <a:latin typeface="Verdana" pitchFamily="34" charset="0"/>
            </a:endParaRPr>
          </a:p>
        </p:txBody>
      </p:sp>
      <p:sp>
        <p:nvSpPr>
          <p:cNvPr id="4" name="3 CuadroTexto"/>
          <p:cNvSpPr txBox="1"/>
          <p:nvPr/>
        </p:nvSpPr>
        <p:spPr>
          <a:xfrm>
            <a:off x="827584" y="1268760"/>
            <a:ext cx="6912768" cy="584775"/>
          </a:xfrm>
          <a:prstGeom prst="rect">
            <a:avLst/>
          </a:prstGeom>
          <a:noFill/>
        </p:spPr>
        <p:txBody>
          <a:bodyPr wrap="square" rtlCol="0">
            <a:spAutoFit/>
          </a:bodyPr>
          <a:lstStyle/>
          <a:p>
            <a:r>
              <a:rPr lang="es-ES_tradnl" sz="3200" b="1" dirty="0" smtClean="0">
                <a:latin typeface="Verdana" pitchFamily="34" charset="0"/>
              </a:rPr>
              <a:t>PRESENTACIÓN:  </a:t>
            </a:r>
            <a:r>
              <a:rPr lang="es-ES_tradnl" sz="3200" dirty="0" smtClean="0">
                <a:latin typeface="Verdana" pitchFamily="34" charset="0"/>
              </a:rPr>
              <a:t>QUÉ ES</a:t>
            </a:r>
            <a:endParaRPr lang="es-ES" sz="3200" dirty="0">
              <a:latin typeface="Verdan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835696" y="620688"/>
            <a:ext cx="5760640" cy="923330"/>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sz="3600" b="1" dirty="0" smtClean="0">
              <a:latin typeface="Arial Black" pitchFamily="34" charset="0"/>
            </a:endParaRPr>
          </a:p>
          <a:p>
            <a:endParaRPr lang="es-ES" dirty="0"/>
          </a:p>
        </p:txBody>
      </p:sp>
      <p:sp>
        <p:nvSpPr>
          <p:cNvPr id="4" name="3 CuadroTexto"/>
          <p:cNvSpPr txBox="1"/>
          <p:nvPr/>
        </p:nvSpPr>
        <p:spPr>
          <a:xfrm>
            <a:off x="755576" y="1556792"/>
            <a:ext cx="7344816" cy="646331"/>
          </a:xfrm>
          <a:prstGeom prst="rect">
            <a:avLst/>
          </a:prstGeom>
          <a:noFill/>
        </p:spPr>
        <p:txBody>
          <a:bodyPr wrap="square" rtlCol="0">
            <a:spAutoFit/>
          </a:bodyPr>
          <a:lstStyle/>
          <a:p>
            <a:r>
              <a:rPr lang="es-ES_tradnl" sz="3600" b="1" dirty="0" smtClean="0">
                <a:latin typeface="Verdana" pitchFamily="34" charset="0"/>
              </a:rPr>
              <a:t>OBJETIVOS: </a:t>
            </a:r>
            <a:r>
              <a:rPr lang="es-ES_tradnl" sz="3600" dirty="0" smtClean="0">
                <a:latin typeface="Verdana" pitchFamily="34" charset="0"/>
              </a:rPr>
              <a:t>(QUÉ BUSCA)</a:t>
            </a:r>
            <a:endParaRPr lang="es-ES" sz="3600" dirty="0">
              <a:latin typeface="Verdana" pitchFamily="34" charset="0"/>
            </a:endParaRPr>
          </a:p>
        </p:txBody>
      </p:sp>
      <p:sp>
        <p:nvSpPr>
          <p:cNvPr id="5" name="4 CuadroTexto"/>
          <p:cNvSpPr txBox="1"/>
          <p:nvPr/>
        </p:nvSpPr>
        <p:spPr>
          <a:xfrm>
            <a:off x="827584" y="2348880"/>
            <a:ext cx="7416824" cy="3970318"/>
          </a:xfrm>
          <a:prstGeom prst="rect">
            <a:avLst/>
          </a:prstGeom>
          <a:noFill/>
        </p:spPr>
        <p:txBody>
          <a:bodyPr wrap="square" rtlCol="0">
            <a:spAutoFit/>
          </a:bodyPr>
          <a:lstStyle/>
          <a:p>
            <a:pPr algn="just"/>
            <a:r>
              <a:rPr lang="es-ES" sz="2800" dirty="0" smtClean="0"/>
              <a:t>GESTIÓN DIRECTIVA: Establecer las políticas y directrices que orienten la gestión de la I.E. CASD </a:t>
            </a:r>
            <a:r>
              <a:rPr lang="es-ES_tradnl" sz="2800" dirty="0" smtClean="0"/>
              <a:t>José María Espinosa Prieto</a:t>
            </a:r>
            <a:r>
              <a:rPr lang="es-ES" sz="2800" dirty="0" smtClean="0"/>
              <a:t>, para la toma oportuna y adecuada de decisiones que posibiliten el mejoramiento continuo, mediante la determinación de los objetivos y metas institucionales y la planeación estratégica.</a:t>
            </a:r>
            <a:endParaRPr lang="es-E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835696" y="620688"/>
            <a:ext cx="5760640" cy="923330"/>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sz="3600" b="1" dirty="0" smtClean="0">
              <a:latin typeface="Arial Black" pitchFamily="34" charset="0"/>
            </a:endParaRPr>
          </a:p>
          <a:p>
            <a:endParaRPr lang="es-ES" dirty="0"/>
          </a:p>
        </p:txBody>
      </p:sp>
      <p:sp>
        <p:nvSpPr>
          <p:cNvPr id="4" name="3 CuadroTexto"/>
          <p:cNvSpPr txBox="1"/>
          <p:nvPr/>
        </p:nvSpPr>
        <p:spPr>
          <a:xfrm>
            <a:off x="755576" y="1556792"/>
            <a:ext cx="7344816" cy="646331"/>
          </a:xfrm>
          <a:prstGeom prst="rect">
            <a:avLst/>
          </a:prstGeom>
          <a:noFill/>
        </p:spPr>
        <p:txBody>
          <a:bodyPr wrap="square" rtlCol="0">
            <a:spAutoFit/>
          </a:bodyPr>
          <a:lstStyle/>
          <a:p>
            <a:r>
              <a:rPr lang="es-ES_tradnl" sz="3600" b="1" dirty="0" smtClean="0">
                <a:latin typeface="Verdana" pitchFamily="34" charset="0"/>
              </a:rPr>
              <a:t>OBJETIVOS: </a:t>
            </a:r>
            <a:r>
              <a:rPr lang="es-ES_tradnl" sz="3600" dirty="0" smtClean="0">
                <a:latin typeface="Verdana" pitchFamily="34" charset="0"/>
              </a:rPr>
              <a:t>(QUÉ BUSCA)</a:t>
            </a:r>
            <a:endParaRPr lang="es-ES" sz="3600" dirty="0">
              <a:latin typeface="Verdana" pitchFamily="34" charset="0"/>
            </a:endParaRPr>
          </a:p>
        </p:txBody>
      </p:sp>
      <p:sp>
        <p:nvSpPr>
          <p:cNvPr id="5" name="4 CuadroTexto"/>
          <p:cNvSpPr txBox="1"/>
          <p:nvPr/>
        </p:nvSpPr>
        <p:spPr>
          <a:xfrm>
            <a:off x="323528" y="2348880"/>
            <a:ext cx="8424936" cy="4401205"/>
          </a:xfrm>
          <a:prstGeom prst="rect">
            <a:avLst/>
          </a:prstGeom>
          <a:noFill/>
        </p:spPr>
        <p:txBody>
          <a:bodyPr wrap="square" rtlCol="0">
            <a:spAutoFit/>
          </a:bodyPr>
          <a:lstStyle/>
          <a:p>
            <a:pPr algn="just"/>
            <a:r>
              <a:rPr lang="es-ES" sz="2800" dirty="0" smtClean="0"/>
              <a:t>GESTIÓN ACADÉMICA: Alcanzar el perfil del estudiante y egresado de la I.E. CASD José María Espinosa Prieto, mediante una adecuada articulación de los planes de estudio con los estándares nacionales, el desarrollo de las competencias básicas, laborales, ciudadanas y específicas, que le permita a nuestros egresados continuar sus estudios superiores e/o ingresar al mercado laboral.</a:t>
            </a:r>
            <a:endParaRPr lang="es-E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835696" y="620688"/>
            <a:ext cx="5760640" cy="923330"/>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sz="3600" b="1" dirty="0" smtClean="0">
              <a:latin typeface="Arial Black" pitchFamily="34" charset="0"/>
            </a:endParaRPr>
          </a:p>
          <a:p>
            <a:endParaRPr lang="es-ES" dirty="0"/>
          </a:p>
        </p:txBody>
      </p:sp>
      <p:sp>
        <p:nvSpPr>
          <p:cNvPr id="4" name="3 CuadroTexto"/>
          <p:cNvSpPr txBox="1"/>
          <p:nvPr/>
        </p:nvSpPr>
        <p:spPr>
          <a:xfrm>
            <a:off x="755576" y="1556792"/>
            <a:ext cx="7344816" cy="646331"/>
          </a:xfrm>
          <a:prstGeom prst="rect">
            <a:avLst/>
          </a:prstGeom>
          <a:noFill/>
        </p:spPr>
        <p:txBody>
          <a:bodyPr wrap="square" rtlCol="0">
            <a:spAutoFit/>
          </a:bodyPr>
          <a:lstStyle/>
          <a:p>
            <a:r>
              <a:rPr lang="es-ES_tradnl" sz="3600" b="1" dirty="0" smtClean="0">
                <a:latin typeface="Verdana" pitchFamily="34" charset="0"/>
              </a:rPr>
              <a:t>OBJETIVOS: </a:t>
            </a:r>
            <a:r>
              <a:rPr lang="es-ES_tradnl" sz="3600" dirty="0" smtClean="0">
                <a:latin typeface="Verdana" pitchFamily="34" charset="0"/>
              </a:rPr>
              <a:t>(QUÉ BUSCA)</a:t>
            </a:r>
            <a:endParaRPr lang="es-ES" sz="3600" dirty="0">
              <a:latin typeface="Verdana" pitchFamily="34" charset="0"/>
            </a:endParaRPr>
          </a:p>
        </p:txBody>
      </p:sp>
      <p:sp>
        <p:nvSpPr>
          <p:cNvPr id="5" name="4 CuadroTexto"/>
          <p:cNvSpPr txBox="1"/>
          <p:nvPr/>
        </p:nvSpPr>
        <p:spPr>
          <a:xfrm>
            <a:off x="323528" y="2348880"/>
            <a:ext cx="8424936" cy="3108543"/>
          </a:xfrm>
          <a:prstGeom prst="rect">
            <a:avLst/>
          </a:prstGeom>
          <a:noFill/>
        </p:spPr>
        <p:txBody>
          <a:bodyPr wrap="square" rtlCol="0">
            <a:spAutoFit/>
          </a:bodyPr>
          <a:lstStyle/>
          <a:p>
            <a:pPr algn="just"/>
            <a:r>
              <a:rPr lang="es-ES" sz="2800" dirty="0" smtClean="0"/>
              <a:t>GESTIÓN ADMINISTRATIVA: Tomar oportunamente las decisiones administrativas y ejecutarlas,  en la adquisición y suministro de los insumos adecuados y necesarios a las diferentes actividades administrativas, pedagógicas y de mantenimiento, para facilitar una adecuada labor académica</a:t>
            </a:r>
            <a:endParaRPr lang="es-E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619672" y="332656"/>
            <a:ext cx="5760640" cy="646331"/>
          </a:xfrm>
          <a:prstGeom prst="rect">
            <a:avLst/>
          </a:prstGeom>
          <a:noFill/>
        </p:spPr>
        <p:txBody>
          <a:bodyPr wrap="square" rtlCol="0">
            <a:spAutoFit/>
          </a:bodyPr>
          <a:lstStyle/>
          <a:p>
            <a:pPr algn="ctr"/>
            <a:r>
              <a:rPr lang="es-ES_tradnl" sz="3600" b="1" dirty="0" smtClean="0">
                <a:latin typeface="Arial Black" pitchFamily="34" charset="0"/>
              </a:rPr>
              <a:t>DESCRIPCIÓN</a:t>
            </a:r>
            <a:endParaRPr lang="es-ES" dirty="0"/>
          </a:p>
        </p:txBody>
      </p:sp>
      <p:sp>
        <p:nvSpPr>
          <p:cNvPr id="4" name="3 CuadroTexto"/>
          <p:cNvSpPr txBox="1"/>
          <p:nvPr/>
        </p:nvSpPr>
        <p:spPr>
          <a:xfrm>
            <a:off x="827584" y="1052736"/>
            <a:ext cx="7344816" cy="646331"/>
          </a:xfrm>
          <a:prstGeom prst="rect">
            <a:avLst/>
          </a:prstGeom>
          <a:noFill/>
        </p:spPr>
        <p:txBody>
          <a:bodyPr wrap="square" rtlCol="0">
            <a:spAutoFit/>
          </a:bodyPr>
          <a:lstStyle/>
          <a:p>
            <a:r>
              <a:rPr lang="es-ES_tradnl" sz="3600" b="1" dirty="0" smtClean="0">
                <a:latin typeface="Verdana" pitchFamily="34" charset="0"/>
              </a:rPr>
              <a:t>OBJETIVOS: </a:t>
            </a:r>
            <a:r>
              <a:rPr lang="es-ES_tradnl" sz="3600" dirty="0" smtClean="0">
                <a:latin typeface="Verdana" pitchFamily="34" charset="0"/>
              </a:rPr>
              <a:t>(QUÉ BUSCA)</a:t>
            </a:r>
            <a:endParaRPr lang="es-ES" sz="3600" dirty="0">
              <a:latin typeface="Verdana" pitchFamily="34" charset="0"/>
            </a:endParaRPr>
          </a:p>
        </p:txBody>
      </p:sp>
      <p:sp>
        <p:nvSpPr>
          <p:cNvPr id="5" name="4 CuadroTexto"/>
          <p:cNvSpPr txBox="1"/>
          <p:nvPr/>
        </p:nvSpPr>
        <p:spPr>
          <a:xfrm>
            <a:off x="323528" y="1700808"/>
            <a:ext cx="8424936" cy="4832092"/>
          </a:xfrm>
          <a:prstGeom prst="rect">
            <a:avLst/>
          </a:prstGeom>
          <a:noFill/>
        </p:spPr>
        <p:txBody>
          <a:bodyPr wrap="square" rtlCol="0">
            <a:spAutoFit/>
          </a:bodyPr>
          <a:lstStyle/>
          <a:p>
            <a:pPr algn="just"/>
            <a:r>
              <a:rPr lang="es-ES" sz="2800" dirty="0" smtClean="0"/>
              <a:t>GESTIÓN DE LA COMUNIDAD: A través de proyectos de convivencia institucional y de extensión comunitaria, apoyar  y orientar a la comunidad educativa y del entorno, mediante la gestión y prestación de servicios que contribuyan al mejoramiento personal de los estudiantes en su capacidad de aprendizaje y en la adquisición  de las competencias necesarias para su desempeño académico, laboral, social y familiar y el mejoramiento de la calidad de vida de las familias del entorno.</a:t>
            </a:r>
            <a:endParaRPr lang="es-E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757</TotalTime>
  <Words>813</Words>
  <Application>Microsoft Office PowerPoint</Application>
  <PresentationFormat>Presentación en pantalla (4:3)</PresentationFormat>
  <Paragraphs>60</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Aspecto</vt:lpstr>
      <vt:lpstr>PROYECTO DE CALIDAD</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vector>
  </TitlesOfParts>
  <Company>Familiar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 CALIDAD</dc:title>
  <dc:creator>LUISALBERTO</dc:creator>
  <cp:lastModifiedBy>LUISALBERTO</cp:lastModifiedBy>
  <cp:revision>81</cp:revision>
  <dcterms:created xsi:type="dcterms:W3CDTF">2011-04-25T19:13:24Z</dcterms:created>
  <dcterms:modified xsi:type="dcterms:W3CDTF">2012-08-12T16:57:13Z</dcterms:modified>
</cp:coreProperties>
</file>